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6" r:id="rId2"/>
    <p:sldId id="258" r:id="rId3"/>
    <p:sldId id="259" r:id="rId4"/>
  </p:sldIdLst>
  <p:sldSz cx="6858000" cy="9144000" type="letter"/>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pos="48">
          <p15:clr>
            <a:srgbClr val="A4A3A4"/>
          </p15:clr>
        </p15:guide>
        <p15:guide id="4" pos="19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6"/>
  </p:normalViewPr>
  <p:slideViewPr>
    <p:cSldViewPr snapToGrid="0" showGuides="1">
      <p:cViewPr>
        <p:scale>
          <a:sx n="100" d="100"/>
          <a:sy n="100" d="100"/>
        </p:scale>
        <p:origin x="2144" y="136"/>
      </p:cViewPr>
      <p:guideLst>
        <p:guide orient="horz" pos="2880"/>
        <p:guide pos="2160"/>
        <p:guide pos="48"/>
        <p:guide pos="1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handoutMaster" Target="handoutMasters/handout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1440" tIns="45720" rIns="91440" bIns="45720" rtlCol="0"/>
          <a:lstStyle>
            <a:lvl1pPr algn="r">
              <a:defRPr sz="1200"/>
            </a:lvl1pPr>
          </a:lstStyle>
          <a:p>
            <a:fld id="{4F08C552-F292-3746-83AB-D669AC203806}" type="datetimeFigureOut">
              <a:rPr lang="en-US" smtClean="0"/>
              <a:t>6/28/17</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1440" tIns="45720" rIns="91440" bIns="45720" rtlCol="0" anchor="b"/>
          <a:lstStyle>
            <a:lvl1pPr algn="r">
              <a:defRPr sz="1200"/>
            </a:lvl1pPr>
          </a:lstStyle>
          <a:p>
            <a:fld id="{8574DDDD-9540-D14F-9E0A-8FDFEAFA7574}" type="slidenum">
              <a:rPr lang="en-US" smtClean="0"/>
              <a:t>‹#›</a:t>
            </a:fld>
            <a:endParaRPr lang="en-US"/>
          </a:p>
        </p:txBody>
      </p:sp>
    </p:spTree>
    <p:extLst>
      <p:ext uri="{BB962C8B-B14F-4D97-AF65-F5344CB8AC3E}">
        <p14:creationId xmlns:p14="http://schemas.microsoft.com/office/powerpoint/2010/main" val="8388269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9131CE-B151-4B58-BDE9-1634A22F86FF}"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267163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131CE-B151-4B58-BDE9-1634A22F86FF}"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6944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131CE-B151-4B58-BDE9-1634A22F86FF}"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33487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131CE-B151-4B58-BDE9-1634A22F86FF}"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92221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131CE-B151-4B58-BDE9-1634A22F86FF}" type="datetimeFigureOut">
              <a:rPr lang="en-US" smtClean="0"/>
              <a:t>6/28/17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89384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9131CE-B151-4B58-BDE9-1634A22F86FF}"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29581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9131CE-B151-4B58-BDE9-1634A22F86FF}" type="datetimeFigureOut">
              <a:rPr lang="en-US" smtClean="0"/>
              <a:t>6/28/17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61907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9131CE-B151-4B58-BDE9-1634A22F86FF}" type="datetimeFigureOut">
              <a:rPr lang="en-US" smtClean="0"/>
              <a:t>6/28/17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209201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131CE-B151-4B58-BDE9-1634A22F86FF}" type="datetimeFigureOut">
              <a:rPr lang="en-US" smtClean="0"/>
              <a:t>6/28/17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225004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131CE-B151-4B58-BDE9-1634A22F86FF}"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76072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131CE-B151-4B58-BDE9-1634A22F86FF}" type="datetimeFigureOut">
              <a:rPr lang="en-US" smtClean="0"/>
              <a:t>6/28/17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F21B-4CF3-4F48-AB7A-56D868CF2C3B}" type="slidenum">
              <a:rPr lang="en-US" smtClean="0"/>
              <a:t>‹#›</a:t>
            </a:fld>
            <a:endParaRPr lang="en-US"/>
          </a:p>
        </p:txBody>
      </p:sp>
    </p:spTree>
    <p:extLst>
      <p:ext uri="{BB962C8B-B14F-4D97-AF65-F5344CB8AC3E}">
        <p14:creationId xmlns:p14="http://schemas.microsoft.com/office/powerpoint/2010/main" val="3878302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09131CE-B151-4B58-BDE9-1634A22F86FF}" type="datetimeFigureOut">
              <a:rPr lang="en-US" smtClean="0"/>
              <a:t>6/28/17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5A8F21B-4CF3-4F48-AB7A-56D868CF2C3B}" type="slidenum">
              <a:rPr lang="en-US" smtClean="0"/>
              <a:t>‹#›</a:t>
            </a:fld>
            <a:endParaRPr lang="en-US"/>
          </a:p>
        </p:txBody>
      </p:sp>
    </p:spTree>
    <p:extLst>
      <p:ext uri="{BB962C8B-B14F-4D97-AF65-F5344CB8AC3E}">
        <p14:creationId xmlns:p14="http://schemas.microsoft.com/office/powerpoint/2010/main" val="84313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irle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1" y="2392680"/>
            <a:ext cx="3047999" cy="3600986"/>
          </a:xfrm>
          <a:prstGeom prst="rect">
            <a:avLst/>
          </a:prstGeom>
        </p:spPr>
        <p:txBody>
          <a:bodyPr wrap="square">
            <a:spAutoFit/>
          </a:bodyPr>
          <a:lstStyle/>
          <a:p>
            <a:pPr>
              <a:spcAft>
                <a:spcPts val="1200"/>
              </a:spcAft>
            </a:pPr>
            <a:r>
              <a:rPr lang="en-US" sz="1100" dirty="0" smtClean="0">
                <a:latin typeface="Century Gothic" panose="020B0502020202020204" pitchFamily="34" charset="0"/>
                <a:cs typeface="Arial" panose="020B0604020202020204" pitchFamily="34" charset="0"/>
              </a:rPr>
              <a:t>Servicemen and woman who have experienced concussions and traumatic brain injury from blast exposure may be helped by Irlen Spectral Filters if they experience any of the following:</a:t>
            </a:r>
          </a:p>
          <a:p>
            <a:pPr marL="171450" indent="-171450">
              <a:spcAft>
                <a:spcPts val="600"/>
              </a:spcAft>
              <a:buFont typeface="Arial" panose="020B0604020202020204" pitchFamily="34" charset="0"/>
              <a:buChar char="•"/>
            </a:pPr>
            <a:r>
              <a:rPr lang="en-US" sz="1100" b="1" dirty="0" smtClean="0">
                <a:latin typeface="Century Gothic" panose="020B0502020202020204" pitchFamily="34" charset="0"/>
                <a:cs typeface="Arial" panose="020B0604020202020204" pitchFamily="34" charset="0"/>
              </a:rPr>
              <a:t>EXTREME PHOTO SENSITIVITY</a:t>
            </a:r>
            <a:r>
              <a:rPr lang="en-US" sz="1100" dirty="0" smtClean="0">
                <a:latin typeface="Century Gothic" panose="020B0502020202020204" pitchFamily="34" charset="0"/>
                <a:cs typeface="Arial" panose="020B0604020202020204" pitchFamily="34" charset="0"/>
              </a:rPr>
              <a:t> (i.e., sensitivity to bright lights, sunlight, or fluorescent lights)</a:t>
            </a:r>
          </a:p>
          <a:p>
            <a:pPr marL="171450" indent="-171450">
              <a:spcAft>
                <a:spcPts val="600"/>
              </a:spcAft>
              <a:buFont typeface="Arial" panose="020B0604020202020204" pitchFamily="34" charset="0"/>
              <a:buChar char="•"/>
            </a:pPr>
            <a:r>
              <a:rPr lang="en-US" sz="1100" b="1" dirty="0" smtClean="0">
                <a:latin typeface="Century Gothic" panose="020B0502020202020204" pitchFamily="34" charset="0"/>
                <a:cs typeface="Arial" panose="020B0604020202020204" pitchFamily="34" charset="0"/>
              </a:rPr>
              <a:t>CHRONIC HEADACHES OR MIGRAINES</a:t>
            </a:r>
            <a:r>
              <a:rPr lang="en-US" sz="1100" dirty="0" smtClean="0">
                <a:latin typeface="Century Gothic" panose="020B0502020202020204" pitchFamily="34" charset="0"/>
                <a:cs typeface="Arial" panose="020B0604020202020204" pitchFamily="34" charset="0"/>
              </a:rPr>
              <a:t> that are not relieved by other courses of treatment and do not respond to medication</a:t>
            </a:r>
          </a:p>
          <a:p>
            <a:pPr marL="171450" indent="-171450">
              <a:spcAft>
                <a:spcPts val="600"/>
              </a:spcAft>
              <a:buFont typeface="Arial" panose="020B0604020202020204" pitchFamily="34" charset="0"/>
              <a:buChar char="•"/>
            </a:pPr>
            <a:r>
              <a:rPr lang="en-US" sz="1100" b="1" dirty="0" smtClean="0">
                <a:latin typeface="Century Gothic" panose="020B0502020202020204" pitchFamily="34" charset="0"/>
                <a:cs typeface="Arial" panose="020B0604020202020204" pitchFamily="34" charset="0"/>
              </a:rPr>
              <a:t>HAVE HAD CHANGES IN PERFORMANCE </a:t>
            </a:r>
            <a:r>
              <a:rPr lang="en-US" sz="1100" dirty="0" smtClean="0">
                <a:latin typeface="Century Gothic" panose="020B0502020202020204" pitchFamily="34" charset="0"/>
                <a:cs typeface="Arial" panose="020B0604020202020204" pitchFamily="34" charset="0"/>
              </a:rPr>
              <a:t>and their ability to function in daily life and on the job</a:t>
            </a:r>
          </a:p>
          <a:p>
            <a:pPr marL="171450" indent="-171450">
              <a:spcAft>
                <a:spcPts val="600"/>
              </a:spcAft>
              <a:buFont typeface="Arial" panose="020B0604020202020204" pitchFamily="34" charset="0"/>
              <a:buChar char="•"/>
            </a:pPr>
            <a:r>
              <a:rPr lang="en-US" sz="1100" b="1" dirty="0" smtClean="0">
                <a:latin typeface="Century Gothic" panose="020B0502020202020204" pitchFamily="34" charset="0"/>
                <a:cs typeface="Arial" panose="020B0604020202020204" pitchFamily="34" charset="0"/>
              </a:rPr>
              <a:t>DIFFICULTY WITH READING</a:t>
            </a:r>
            <a:r>
              <a:rPr lang="en-US" sz="1100" dirty="0" smtClean="0">
                <a:latin typeface="Century Gothic" panose="020B0502020202020204" pitchFamily="34" charset="0"/>
                <a:cs typeface="Arial" panose="020B0604020202020204" pitchFamily="34" charset="0"/>
              </a:rPr>
              <a:t>, computers, tablets, and/or smartphone use</a:t>
            </a:r>
          </a:p>
          <a:p>
            <a:pPr marL="171450" indent="-171450">
              <a:spcAft>
                <a:spcPts val="600"/>
              </a:spcAft>
              <a:buFont typeface="Arial" panose="020B0604020202020204" pitchFamily="34" charset="0"/>
              <a:buChar char="•"/>
            </a:pPr>
            <a:r>
              <a:rPr lang="en-US" sz="1100" b="1" dirty="0" smtClean="0">
                <a:latin typeface="Century Gothic" panose="020B0502020202020204" pitchFamily="34" charset="0"/>
                <a:cs typeface="Arial" panose="020B0604020202020204" pitchFamily="34" charset="0"/>
              </a:rPr>
              <a:t>CHANGES IN DEPTH PERCEPTION</a:t>
            </a:r>
            <a:endParaRPr lang="en-US" sz="1100" dirty="0">
              <a:latin typeface="Century Gothic" panose="020B0502020202020204" pitchFamily="34" charset="0"/>
              <a:cs typeface="Arial" panose="020B0604020202020204" pitchFamily="34" charset="0"/>
            </a:endParaRPr>
          </a:p>
        </p:txBody>
      </p:sp>
      <p:sp>
        <p:nvSpPr>
          <p:cNvPr id="5" name="Rectangle 4"/>
          <p:cNvSpPr/>
          <p:nvPr/>
        </p:nvSpPr>
        <p:spPr>
          <a:xfrm>
            <a:off x="76201" y="6339840"/>
            <a:ext cx="3047999" cy="2631490"/>
          </a:xfrm>
          <a:prstGeom prst="rect">
            <a:avLst/>
          </a:prstGeom>
        </p:spPr>
        <p:txBody>
          <a:bodyPr wrap="square">
            <a:spAutoFit/>
          </a:bodyPr>
          <a:lstStyle/>
          <a:p>
            <a:r>
              <a:rPr lang="en-US" sz="1100" dirty="0" smtClean="0">
                <a:latin typeface="Century Gothic" panose="020B0502020202020204" pitchFamily="34" charset="0"/>
                <a:cs typeface="Arial" panose="020B0604020202020204" pitchFamily="34" charset="0"/>
              </a:rPr>
              <a:t>Since 2011, Irlen has partnered with Semper Fi Fund to provide Irlen Spectral Filters to servicemen and women experiencing “medically resistant” headaches and migraines as a result of combat-related concussion or brain trauma. A study of 178 of these servicemen and woman showed </a:t>
            </a:r>
            <a:r>
              <a:rPr lang="en-US" sz="1100" dirty="0">
                <a:latin typeface="Century Gothic" panose="020B0502020202020204" pitchFamily="34" charset="0"/>
                <a:cs typeface="Arial" panose="020B0604020202020204" pitchFamily="34" charset="0"/>
              </a:rPr>
              <a:t>immediate and </a:t>
            </a:r>
            <a:r>
              <a:rPr lang="en-US" sz="1100" dirty="0" smtClean="0">
                <a:latin typeface="Century Gothic" panose="020B0502020202020204" pitchFamily="34" charset="0"/>
                <a:cs typeface="Arial" panose="020B0604020202020204" pitchFamily="34" charset="0"/>
              </a:rPr>
              <a:t>dramatic improvements of headaches and migraines, as well as a variety of other areas, including reading, night driving, eye-strain, and dizziness. Results from this study were presented at the World Congress on Brain Injury held in San Francisco, CA in March 2014.</a:t>
            </a:r>
            <a:endParaRPr lang="en-US" sz="1100" dirty="0">
              <a:latin typeface="Century Gothic" panose="020B0502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 y="0"/>
            <a:ext cx="3437860" cy="1877413"/>
          </a:xfrm>
          <a:prstGeom prst="rect">
            <a:avLst/>
          </a:prstGeom>
        </p:spPr>
      </p:pic>
      <p:sp>
        <p:nvSpPr>
          <p:cNvPr id="8" name="TextBox 7"/>
          <p:cNvSpPr txBox="1"/>
          <p:nvPr/>
        </p:nvSpPr>
        <p:spPr>
          <a:xfrm>
            <a:off x="3488264" y="262468"/>
            <a:ext cx="3285068" cy="1223412"/>
          </a:xfrm>
          <a:prstGeom prst="rect">
            <a:avLst/>
          </a:prstGeom>
          <a:noFill/>
        </p:spPr>
        <p:txBody>
          <a:bodyPr wrap="square" rtlCol="0">
            <a:spAutoFit/>
          </a:bodyPr>
          <a:lstStyle/>
          <a:p>
            <a:r>
              <a:rPr lang="en-US" sz="1050" b="1" dirty="0" smtClean="0">
                <a:solidFill>
                  <a:schemeClr val="bg1">
                    <a:lumMod val="50000"/>
                  </a:schemeClr>
                </a:solidFill>
              </a:rPr>
              <a:t>The Irlen Institute has helped over a million people worldwide through its comprehensive diagnostic process and innovative color filtering technology.  Backed by over 35 years of scientific research, the Irlen Method’s proprietary technology filters out specific wavelengths of light to alleviate stress on the brain and allow it to process visual information correctly.</a:t>
            </a:r>
            <a:endParaRPr lang="en-US" sz="1050" b="1" dirty="0">
              <a:solidFill>
                <a:schemeClr val="bg1">
                  <a:lumMod val="50000"/>
                </a:schemeClr>
              </a:solidFill>
            </a:endParaRPr>
          </a:p>
        </p:txBody>
      </p:sp>
      <p:sp>
        <p:nvSpPr>
          <p:cNvPr id="11" name="TextBox 10"/>
          <p:cNvSpPr txBox="1"/>
          <p:nvPr/>
        </p:nvSpPr>
        <p:spPr>
          <a:xfrm>
            <a:off x="76200" y="6111240"/>
            <a:ext cx="2362200" cy="307777"/>
          </a:xfrm>
          <a:prstGeom prst="rect">
            <a:avLst/>
          </a:prstGeom>
          <a:noFill/>
        </p:spPr>
        <p:txBody>
          <a:bodyPr wrap="square" rtlCol="0">
            <a:spAutoFit/>
          </a:bodyPr>
          <a:lstStyle/>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rPr>
              <a:t>RESEARCH</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endParaRPr>
          </a:p>
        </p:txBody>
      </p:sp>
      <p:sp>
        <p:nvSpPr>
          <p:cNvPr id="12" name="TextBox 11"/>
          <p:cNvSpPr txBox="1"/>
          <p:nvPr/>
        </p:nvSpPr>
        <p:spPr>
          <a:xfrm>
            <a:off x="76200" y="2162591"/>
            <a:ext cx="2362200" cy="307777"/>
          </a:xfrm>
          <a:prstGeom prst="rect">
            <a:avLst/>
          </a:prstGeom>
          <a:noFill/>
        </p:spPr>
        <p:txBody>
          <a:bodyPr wrap="square" rtlCol="0">
            <a:spAutoFit/>
          </a:bodyPr>
          <a:lstStyle/>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rPr>
              <a:t>WHO CAN BE HELPED</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endParaRPr>
          </a:p>
        </p:txBody>
      </p:sp>
      <p:cxnSp>
        <p:nvCxnSpPr>
          <p:cNvPr id="14" name="Straight Connector 13"/>
          <p:cNvCxnSpPr/>
          <p:nvPr/>
        </p:nvCxnSpPr>
        <p:spPr>
          <a:xfrm>
            <a:off x="0" y="1862667"/>
            <a:ext cx="6858000" cy="0"/>
          </a:xfrm>
          <a:prstGeom prst="line">
            <a:avLst/>
          </a:prstGeom>
          <a:ln w="5715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35680" y="2161102"/>
            <a:ext cx="2362200" cy="307777"/>
          </a:xfrm>
          <a:prstGeom prst="rect">
            <a:avLst/>
          </a:prstGeom>
          <a:noFill/>
        </p:spPr>
        <p:txBody>
          <a:bodyPr wrap="square" rtlCol="0">
            <a:spAutoFit/>
          </a:bodyPr>
          <a:lstStyle/>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rPr>
              <a:t>IRLEN QUICK FACTS</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endParaRPr>
          </a:p>
        </p:txBody>
      </p:sp>
      <p:sp>
        <p:nvSpPr>
          <p:cNvPr id="17" name="Rectangle 16"/>
          <p:cNvSpPr/>
          <p:nvPr/>
        </p:nvSpPr>
        <p:spPr>
          <a:xfrm>
            <a:off x="3515358" y="2439888"/>
            <a:ext cx="3200399" cy="3908762"/>
          </a:xfrm>
          <a:prstGeom prst="rect">
            <a:avLst/>
          </a:prstGeom>
        </p:spPr>
        <p:txBody>
          <a:bodyPr wrap="square">
            <a:spAutoFit/>
          </a:bodyPr>
          <a:lstStyle/>
          <a:p>
            <a:pPr marL="171450" indent="-171450">
              <a:spcAft>
                <a:spcPts val="1200"/>
              </a:spcAft>
              <a:buFont typeface="Arial" panose="020B0604020202020204" pitchFamily="34" charset="0"/>
              <a:buChar char="•"/>
            </a:pPr>
            <a:r>
              <a:rPr lang="en-US" sz="1100" dirty="0" smtClean="0">
                <a:latin typeface="Century Gothic" panose="020B0502020202020204" pitchFamily="34" charset="0"/>
              </a:rPr>
              <a:t>Irlen treats a perceptual processing disorder caused by the brain's inability to process specific wavelengths of light.</a:t>
            </a:r>
          </a:p>
          <a:p>
            <a:pPr marL="171450" indent="-171450">
              <a:spcAft>
                <a:spcPts val="1200"/>
              </a:spcAft>
              <a:buFont typeface="Arial" panose="020B0604020202020204" pitchFamily="34" charset="0"/>
              <a:buChar char="•"/>
            </a:pPr>
            <a:r>
              <a:rPr lang="en-US" sz="1100" dirty="0" smtClean="0">
                <a:latin typeface="Century Gothic" panose="020B0502020202020204" pitchFamily="34" charset="0"/>
                <a:cs typeface="Arial" panose="020B0604020202020204" pitchFamily="34" charset="0"/>
              </a:rPr>
              <a:t>Irlen can help an estimated 55% with head injury, concussion or whiplash.</a:t>
            </a:r>
          </a:p>
          <a:p>
            <a:pPr marL="171450" indent="-171450">
              <a:spcAft>
                <a:spcPts val="1200"/>
              </a:spcAft>
              <a:buFont typeface="Arial" panose="020B0604020202020204" pitchFamily="34" charset="0"/>
              <a:buChar char="•"/>
            </a:pPr>
            <a:r>
              <a:rPr lang="en-US" sz="1100" dirty="0" smtClean="0">
                <a:latin typeface="Century Gothic" panose="020B0502020202020204" pitchFamily="34" charset="0"/>
              </a:rPr>
              <a:t>Irlen Spectral Filters® are individualized, precision-tinted lenses that filter out the offensive wavelengths of light, allowing the brain to process visual information correctly.</a:t>
            </a:r>
          </a:p>
          <a:p>
            <a:pPr marL="171450" indent="-171450">
              <a:spcAft>
                <a:spcPts val="1200"/>
              </a:spcAft>
              <a:buFont typeface="Arial" panose="020B0604020202020204" pitchFamily="34" charset="0"/>
              <a:buChar char="•"/>
            </a:pPr>
            <a:r>
              <a:rPr lang="en-US" sz="1100" dirty="0" smtClean="0">
                <a:latin typeface="Century Gothic" panose="020B0502020202020204" pitchFamily="34" charset="0"/>
              </a:rPr>
              <a:t>The Irlen Method has helped more than 1,000,000 people around the world.</a:t>
            </a:r>
          </a:p>
          <a:p>
            <a:pPr marL="171450" indent="-171450">
              <a:spcAft>
                <a:spcPts val="1200"/>
              </a:spcAft>
              <a:buFont typeface="Arial" panose="020B0604020202020204" pitchFamily="34" charset="0"/>
              <a:buChar char="•"/>
            </a:pPr>
            <a:r>
              <a:rPr lang="en-US" sz="1100" dirty="0" smtClean="0">
                <a:latin typeface="Century Gothic" panose="020B0502020202020204" pitchFamily="34" charset="0"/>
              </a:rPr>
              <a:t>The Irlen Method and the efficacy of colored overlays and colored lenses has been the subject of over 200 research studies encompassing the disciplines of education, psychology, and medicine.</a:t>
            </a:r>
          </a:p>
          <a:p>
            <a:pPr marL="171450" indent="-171450">
              <a:spcAft>
                <a:spcPts val="1200"/>
              </a:spcAft>
              <a:buFont typeface="Arial" panose="020B0604020202020204" pitchFamily="34" charset="0"/>
              <a:buChar char="•"/>
            </a:pPr>
            <a:endParaRPr lang="en-US" sz="1100" dirty="0">
              <a:latin typeface="Century Gothic" panose="020B0502020202020204" pitchFamily="34" charset="0"/>
              <a:cs typeface="Arial" panose="020B0604020202020204" pitchFamily="34" charset="0"/>
            </a:endParaRPr>
          </a:p>
        </p:txBody>
      </p:sp>
      <p:sp>
        <p:nvSpPr>
          <p:cNvPr id="18" name="Rectangle 17"/>
          <p:cNvSpPr/>
          <p:nvPr/>
        </p:nvSpPr>
        <p:spPr>
          <a:xfrm>
            <a:off x="3535680" y="8103037"/>
            <a:ext cx="3200399" cy="938719"/>
          </a:xfrm>
          <a:prstGeom prst="rect">
            <a:avLst/>
          </a:prstGeom>
        </p:spPr>
        <p:txBody>
          <a:bodyPr wrap="square">
            <a:spAutoFit/>
          </a:bodyPr>
          <a:lstStyle/>
          <a:p>
            <a:r>
              <a:rPr lang="en-US" sz="1100" dirty="0" smtClean="0">
                <a:latin typeface="Century Gothic" panose="020B0502020202020204" pitchFamily="34" charset="0"/>
                <a:cs typeface="Arial" panose="020B0604020202020204" pitchFamily="34" charset="0"/>
              </a:rPr>
              <a:t>For more information about Irlen Syndrome, The Irlen Method, and use of precision-tinted spectral filters to address headaches and migraines after brain injury, visit </a:t>
            </a:r>
            <a:r>
              <a:rPr lang="en-US" sz="1100" dirty="0" smtClean="0">
                <a:latin typeface="Century Gothic" panose="020B0502020202020204" pitchFamily="34" charset="0"/>
                <a:cs typeface="Arial" panose="020B0604020202020204" pitchFamily="34" charset="0"/>
                <a:hlinkClick r:id="rId3"/>
              </a:rPr>
              <a:t>www.irlen.com</a:t>
            </a:r>
            <a:r>
              <a:rPr lang="en-US" sz="1100" dirty="0" smtClean="0">
                <a:latin typeface="Century Gothic" panose="020B0502020202020204" pitchFamily="34" charset="0"/>
                <a:cs typeface="Arial" panose="020B0604020202020204" pitchFamily="34" charset="0"/>
              </a:rPr>
              <a:t> or email sandy@irlen.com.</a:t>
            </a:r>
            <a:endParaRPr lang="en-US" sz="1100" dirty="0">
              <a:latin typeface="Century Gothic" panose="020B0502020202020204" pitchFamily="34" charset="0"/>
              <a:cs typeface="Arial" panose="020B0604020202020204" pitchFamily="34" charset="0"/>
            </a:endParaRPr>
          </a:p>
        </p:txBody>
      </p:sp>
      <p:sp>
        <p:nvSpPr>
          <p:cNvPr id="19" name="TextBox 18"/>
          <p:cNvSpPr txBox="1"/>
          <p:nvPr/>
        </p:nvSpPr>
        <p:spPr>
          <a:xfrm>
            <a:off x="3535680" y="7874437"/>
            <a:ext cx="2362200" cy="307777"/>
          </a:xfrm>
          <a:prstGeom prst="rect">
            <a:avLst/>
          </a:prstGeom>
          <a:noFill/>
        </p:spPr>
        <p:txBody>
          <a:bodyPr wrap="square" rtlCol="0">
            <a:spAutoFit/>
          </a:bodyPr>
          <a:lstStyle/>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rPr>
              <a:t>FOR MORE INFORMATION</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anose="020B0502020202020204" pitchFamily="34" charset="0"/>
            </a:endParaRPr>
          </a:p>
        </p:txBody>
      </p:sp>
      <p:sp>
        <p:nvSpPr>
          <p:cNvPr id="20" name="Oval 19"/>
          <p:cNvSpPr/>
          <p:nvPr/>
        </p:nvSpPr>
        <p:spPr>
          <a:xfrm>
            <a:off x="3436620" y="6026696"/>
            <a:ext cx="1417319" cy="14187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76904" y="6415366"/>
            <a:ext cx="1431662" cy="754053"/>
          </a:xfrm>
          <a:prstGeom prst="rect">
            <a:avLst/>
          </a:prstGeom>
        </p:spPr>
        <p:txBody>
          <a:bodyPr wrap="square">
            <a:spAutoFit/>
          </a:bodyPr>
          <a:lstStyle/>
          <a:p>
            <a:r>
              <a:rPr lang="en-US" sz="800" b="1" i="1" dirty="0" smtClean="0">
                <a:solidFill>
                  <a:schemeClr val="bg1"/>
                </a:solidFill>
                <a:latin typeface="Century Gothic" pitchFamily="34" charset="0"/>
              </a:rPr>
              <a:t> </a:t>
            </a:r>
            <a:r>
              <a:rPr lang="en-US" sz="900" b="1" i="1" dirty="0" smtClean="0">
                <a:solidFill>
                  <a:schemeClr val="bg1"/>
                </a:solidFill>
                <a:latin typeface="Century Gothic" pitchFamily="34" charset="0"/>
              </a:rPr>
              <a:t>In general life has gotten easier, better, and less painful.” </a:t>
            </a:r>
            <a:r>
              <a:rPr lang="en-US" sz="800" b="1" i="1" dirty="0" smtClean="0">
                <a:solidFill>
                  <a:schemeClr val="bg1"/>
                </a:solidFill>
                <a:latin typeface="Century Gothic" pitchFamily="34" charset="0"/>
              </a:rPr>
              <a:t/>
            </a:r>
            <a:br>
              <a:rPr lang="en-US" sz="800" b="1" i="1" dirty="0" smtClean="0">
                <a:solidFill>
                  <a:schemeClr val="bg1"/>
                </a:solidFill>
                <a:latin typeface="Century Gothic" pitchFamily="34" charset="0"/>
              </a:rPr>
            </a:br>
            <a:r>
              <a:rPr lang="en-US" sz="800" b="1" i="1" dirty="0" smtClean="0">
                <a:solidFill>
                  <a:schemeClr val="bg1"/>
                </a:solidFill>
                <a:latin typeface="Century Gothic" pitchFamily="34" charset="0"/>
              </a:rPr>
              <a:t/>
            </a:r>
            <a:br>
              <a:rPr lang="en-US" sz="800" b="1" i="1" dirty="0" smtClean="0">
                <a:solidFill>
                  <a:schemeClr val="bg1"/>
                </a:solidFill>
                <a:latin typeface="Century Gothic" pitchFamily="34" charset="0"/>
              </a:rPr>
            </a:br>
            <a:r>
              <a:rPr lang="en-US" sz="800" b="1" i="1" dirty="0" smtClean="0">
                <a:solidFill>
                  <a:schemeClr val="bg1"/>
                </a:solidFill>
                <a:latin typeface="Century Gothic" pitchFamily="34" charset="0"/>
              </a:rPr>
              <a:t>      </a:t>
            </a:r>
            <a:r>
              <a:rPr lang="en-US" sz="800" i="1" dirty="0" smtClean="0">
                <a:solidFill>
                  <a:schemeClr val="bg1"/>
                </a:solidFill>
                <a:latin typeface="Century Gothic" pitchFamily="34" charset="0"/>
              </a:rPr>
              <a:t>– Bradley Pierson</a:t>
            </a:r>
            <a:endParaRPr lang="en-US" sz="800" i="1" dirty="0">
              <a:solidFill>
                <a:schemeClr val="bg1"/>
              </a:solidFill>
            </a:endParaRPr>
          </a:p>
        </p:txBody>
      </p:sp>
      <p:sp>
        <p:nvSpPr>
          <p:cNvPr id="22" name="TextBox 21"/>
          <p:cNvSpPr txBox="1"/>
          <p:nvPr/>
        </p:nvSpPr>
        <p:spPr>
          <a:xfrm>
            <a:off x="3702358" y="6130620"/>
            <a:ext cx="862987" cy="461665"/>
          </a:xfrm>
          <a:prstGeom prst="rect">
            <a:avLst/>
          </a:prstGeom>
          <a:noFill/>
        </p:spPr>
        <p:txBody>
          <a:bodyPr wrap="square" rtlCol="0">
            <a:spAutoFit/>
          </a:bodyPr>
          <a:lstStyle/>
          <a:p>
            <a:pPr algn="ctr"/>
            <a:r>
              <a:rPr lang="en-US" sz="2400" dirty="0" smtClean="0">
                <a:solidFill>
                  <a:schemeClr val="bg1"/>
                </a:solidFill>
                <a:sym typeface="Wingdings"/>
              </a:rPr>
              <a:t></a:t>
            </a:r>
            <a:endParaRPr lang="en-US" sz="2400" dirty="0">
              <a:solidFill>
                <a:schemeClr val="bg1"/>
              </a:solidFill>
            </a:endParaRPr>
          </a:p>
        </p:txBody>
      </p:sp>
      <p:sp>
        <p:nvSpPr>
          <p:cNvPr id="23" name="Oval 22"/>
          <p:cNvSpPr/>
          <p:nvPr/>
        </p:nvSpPr>
        <p:spPr>
          <a:xfrm>
            <a:off x="4762034" y="6003732"/>
            <a:ext cx="1915623" cy="191758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41175" y="6336160"/>
            <a:ext cx="1558685" cy="1308050"/>
          </a:xfrm>
          <a:prstGeom prst="rect">
            <a:avLst/>
          </a:prstGeom>
        </p:spPr>
        <p:txBody>
          <a:bodyPr wrap="square">
            <a:spAutoFit/>
          </a:bodyPr>
          <a:lstStyle/>
          <a:p>
            <a:r>
              <a:rPr lang="en-US" sz="900" b="1" i="1" dirty="0" smtClean="0">
                <a:solidFill>
                  <a:schemeClr val="bg1"/>
                </a:solidFill>
                <a:latin typeface="Century Gothic" pitchFamily="34" charset="0"/>
              </a:rPr>
              <a:t>The changes are miraculous. He has made more improvements in the past month with his Irlen Filters than he has made in the past 4 years.” </a:t>
            </a:r>
            <a:br>
              <a:rPr lang="en-US" sz="900" b="1" i="1" dirty="0" smtClean="0">
                <a:solidFill>
                  <a:schemeClr val="bg1"/>
                </a:solidFill>
                <a:latin typeface="Century Gothic" pitchFamily="34" charset="0"/>
              </a:rPr>
            </a:br>
            <a:r>
              <a:rPr lang="en-US" sz="800" i="1" dirty="0" smtClean="0">
                <a:solidFill>
                  <a:schemeClr val="bg1"/>
                </a:solidFill>
                <a:latin typeface="Century Gothic" pitchFamily="34" charset="0"/>
              </a:rPr>
              <a:t/>
            </a:r>
            <a:br>
              <a:rPr lang="en-US" sz="800" i="1" dirty="0" smtClean="0">
                <a:solidFill>
                  <a:schemeClr val="bg1"/>
                </a:solidFill>
                <a:latin typeface="Century Gothic" pitchFamily="34" charset="0"/>
              </a:rPr>
            </a:br>
            <a:r>
              <a:rPr lang="en-US" sz="800" i="1" dirty="0" smtClean="0">
                <a:solidFill>
                  <a:schemeClr val="bg1"/>
                </a:solidFill>
                <a:latin typeface="Century Gothic" pitchFamily="34" charset="0"/>
              </a:rPr>
              <a:t>– Wife of SSgt. George Hill</a:t>
            </a:r>
            <a:endParaRPr lang="en-US" sz="800" i="1" dirty="0">
              <a:solidFill>
                <a:schemeClr val="bg1"/>
              </a:solidFill>
            </a:endParaRPr>
          </a:p>
        </p:txBody>
      </p:sp>
      <p:sp>
        <p:nvSpPr>
          <p:cNvPr id="25" name="TextBox 24"/>
          <p:cNvSpPr txBox="1"/>
          <p:nvPr/>
        </p:nvSpPr>
        <p:spPr>
          <a:xfrm>
            <a:off x="5169062" y="6057286"/>
            <a:ext cx="862987" cy="461665"/>
          </a:xfrm>
          <a:prstGeom prst="rect">
            <a:avLst/>
          </a:prstGeom>
          <a:noFill/>
        </p:spPr>
        <p:txBody>
          <a:bodyPr wrap="square" rtlCol="0">
            <a:spAutoFit/>
          </a:bodyPr>
          <a:lstStyle/>
          <a:p>
            <a:pPr algn="ctr"/>
            <a:r>
              <a:rPr lang="en-US" sz="2400" dirty="0" smtClean="0">
                <a:solidFill>
                  <a:schemeClr val="bg1"/>
                </a:solidFill>
                <a:sym typeface="Wingdings"/>
              </a:rPr>
              <a:t></a:t>
            </a:r>
            <a:endParaRPr lang="en-US" sz="2400" dirty="0">
              <a:solidFill>
                <a:schemeClr val="bg1"/>
              </a:solidFill>
            </a:endParaRPr>
          </a:p>
        </p:txBody>
      </p:sp>
    </p:spTree>
    <p:extLst>
      <p:ext uri="{BB962C8B-B14F-4D97-AF65-F5344CB8AC3E}">
        <p14:creationId xmlns:p14="http://schemas.microsoft.com/office/powerpoint/2010/main" val="221171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9280"/>
            <a:ext cx="6858000" cy="399288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8182737"/>
            <a:ext cx="1120139" cy="504062"/>
          </a:xfrm>
          <a:prstGeom prst="rect">
            <a:avLst/>
          </a:prstGeom>
        </p:spPr>
      </p:pic>
      <p:sp>
        <p:nvSpPr>
          <p:cNvPr id="8" name="TextBox 7"/>
          <p:cNvSpPr txBox="1"/>
          <p:nvPr/>
        </p:nvSpPr>
        <p:spPr>
          <a:xfrm>
            <a:off x="38100" y="8610600"/>
            <a:ext cx="6781800" cy="553998"/>
          </a:xfrm>
          <a:prstGeom prst="rect">
            <a:avLst/>
          </a:prstGeom>
          <a:noFill/>
        </p:spPr>
        <p:txBody>
          <a:bodyPr wrap="square" rtlCol="0">
            <a:spAutoFit/>
          </a:bodyPr>
          <a:lstStyle/>
          <a:p>
            <a:pPr algn="ctr"/>
            <a:r>
              <a:rPr lang="en-US" dirty="0" smtClean="0">
                <a:solidFill>
                  <a:schemeClr val="accent4"/>
                </a:solidFill>
                <a:latin typeface="Futura Bk BT" panose="020B0502020204020303" pitchFamily="34" charset="0"/>
              </a:rPr>
              <a:t>www.irlen.com</a:t>
            </a:r>
          </a:p>
          <a:p>
            <a:pPr algn="ctr"/>
            <a:r>
              <a:rPr lang="en-US" sz="1200" dirty="0" smtClean="0">
                <a:solidFill>
                  <a:schemeClr val="accent4"/>
                </a:solidFill>
                <a:latin typeface="Futura Bk BT" panose="020B0502020204020303" pitchFamily="34" charset="0"/>
              </a:rPr>
              <a:t>5380 Village Road, Long Beach, CA 90808</a:t>
            </a:r>
            <a:endParaRPr lang="en-US" sz="1200" dirty="0">
              <a:solidFill>
                <a:schemeClr val="accent4"/>
              </a:solidFill>
              <a:latin typeface="Futura Bk BT" panose="020B0502020204020303"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44759"/>
          <a:stretch/>
        </p:blipFill>
        <p:spPr>
          <a:xfrm>
            <a:off x="0" y="807984"/>
            <a:ext cx="6858000" cy="3614156"/>
          </a:xfrm>
          <a:prstGeom prst="rect">
            <a:avLst/>
          </a:prstGeom>
          <a:effectLst/>
        </p:spPr>
      </p:pic>
      <p:sp>
        <p:nvSpPr>
          <p:cNvPr id="6" name="TextBox 5"/>
          <p:cNvSpPr txBox="1"/>
          <p:nvPr/>
        </p:nvSpPr>
        <p:spPr>
          <a:xfrm>
            <a:off x="38100" y="60960"/>
            <a:ext cx="6781800" cy="461665"/>
          </a:xfrm>
          <a:prstGeom prst="rect">
            <a:avLst/>
          </a:prstGeom>
          <a:noFill/>
        </p:spPr>
        <p:txBody>
          <a:bodyPr wrap="square" rtlCol="0">
            <a:spAutoFit/>
          </a:bodyPr>
          <a:lstStyle/>
          <a:p>
            <a:pPr algn="ctr"/>
            <a:r>
              <a:rPr lang="en-US" sz="2400" dirty="0" smtClean="0">
                <a:solidFill>
                  <a:schemeClr val="accent4">
                    <a:lumMod val="7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Effect of Spectral Filters on Brain Function</a:t>
            </a:r>
            <a:endParaRPr lang="en-US" sz="2400" dirty="0">
              <a:solidFill>
                <a:schemeClr val="accent4">
                  <a:lumMod val="7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 name="TextBox 8"/>
          <p:cNvSpPr txBox="1"/>
          <p:nvPr/>
        </p:nvSpPr>
        <p:spPr>
          <a:xfrm>
            <a:off x="76200" y="4366260"/>
            <a:ext cx="6614160" cy="261610"/>
          </a:xfrm>
          <a:prstGeom prst="rect">
            <a:avLst/>
          </a:prstGeom>
          <a:noFill/>
        </p:spPr>
        <p:txBody>
          <a:bodyPr wrap="square" rtlCol="0">
            <a:spAutoFit/>
          </a:bodyPr>
          <a:lstStyle/>
          <a:p>
            <a:r>
              <a:rPr lang="en-US" sz="1100" dirty="0" smtClean="0">
                <a:solidFill>
                  <a:schemeClr val="bg1"/>
                </a:solidFill>
              </a:rPr>
              <a:t>SPECT Scans courtesy of the Amen Clinic</a:t>
            </a:r>
            <a:endParaRPr lang="en-US" sz="1100" dirty="0">
              <a:solidFill>
                <a:schemeClr val="bg1"/>
              </a:solidFill>
            </a:endParaRPr>
          </a:p>
        </p:txBody>
      </p:sp>
      <p:sp>
        <p:nvSpPr>
          <p:cNvPr id="10" name="TextBox 9"/>
          <p:cNvSpPr txBox="1"/>
          <p:nvPr/>
        </p:nvSpPr>
        <p:spPr>
          <a:xfrm>
            <a:off x="76200" y="4820920"/>
            <a:ext cx="6743700" cy="738664"/>
          </a:xfrm>
          <a:prstGeom prst="rect">
            <a:avLst/>
          </a:prstGeom>
          <a:noFill/>
        </p:spPr>
        <p:txBody>
          <a:bodyPr wrap="square" rtlCol="0">
            <a:spAutoFit/>
          </a:bodyPr>
          <a:lstStyle/>
          <a:p>
            <a:r>
              <a:rPr lang="en-US" sz="1400" b="1" dirty="0" smtClean="0">
                <a:solidFill>
                  <a:schemeClr val="accent4">
                    <a:lumMod val="75000"/>
                  </a:schemeClr>
                </a:solidFill>
                <a:latin typeface="Century Gothic" panose="020B0502020202020204" pitchFamily="34" charset="0"/>
              </a:rPr>
              <a:t>Visually intensive activities cause over-activity in the brains of individuals with Irlen Syndrome. When these individuals wear their Irlen Spectral Filters, the brain calms down and brain function normalizes.</a:t>
            </a:r>
            <a:endParaRPr lang="en-US" sz="1400" b="1" dirty="0">
              <a:solidFill>
                <a:schemeClr val="accent4">
                  <a:lumMod val="75000"/>
                </a:schemeClr>
              </a:solidFill>
              <a:latin typeface="Century Gothic" panose="020B0502020202020204" pitchFamily="34" charset="0"/>
            </a:endParaRPr>
          </a:p>
        </p:txBody>
      </p:sp>
      <p:sp>
        <p:nvSpPr>
          <p:cNvPr id="12" name="Rectangle 11"/>
          <p:cNvSpPr/>
          <p:nvPr/>
        </p:nvSpPr>
        <p:spPr>
          <a:xfrm>
            <a:off x="88900" y="5630353"/>
            <a:ext cx="6601460" cy="2492990"/>
          </a:xfrm>
          <a:prstGeom prst="rect">
            <a:avLst/>
          </a:prstGeom>
        </p:spPr>
        <p:txBody>
          <a:bodyPr wrap="square">
            <a:spAutoFit/>
          </a:bodyPr>
          <a:lstStyle/>
          <a:p>
            <a:r>
              <a:rPr lang="en-US" sz="1200" b="1" dirty="0" smtClean="0"/>
              <a:t>Light and the Brain, Daniel Amen, MD</a:t>
            </a:r>
          </a:p>
          <a:p>
            <a:r>
              <a:rPr lang="en-US" sz="1200" i="1" dirty="0" smtClean="0"/>
              <a:t>In one study by Amen and colleagues, comparing the brains of 42 people with Irlen syndrome to 200 age-matched individuals without any evidence of Irlen syndrome, SPECT scans showed increased activity in the brain’s emotional and visual processing centers and decreased activity in the cerebellum (an area that helps to integrate coordination and new information).</a:t>
            </a:r>
            <a:endParaRPr lang="en-US" sz="1200" b="1" dirty="0"/>
          </a:p>
          <a:p>
            <a:endParaRPr lang="en-US" sz="1200" b="1" dirty="0" smtClean="0"/>
          </a:p>
          <a:p>
            <a:r>
              <a:rPr lang="en-US" sz="1200" b="1" dirty="0" smtClean="0"/>
              <a:t>fMRI Evidence that Precision Ophthalmic Tints Reduce Cortical </a:t>
            </a:r>
            <a:r>
              <a:rPr lang="en-US" sz="1200" b="1" dirty="0" err="1" smtClean="0"/>
              <a:t>Hyperactivation</a:t>
            </a:r>
            <a:r>
              <a:rPr lang="en-US" sz="1200" b="1" dirty="0" smtClean="0"/>
              <a:t> in Migraine</a:t>
            </a:r>
          </a:p>
          <a:p>
            <a:r>
              <a:rPr lang="en-US" sz="1200" b="1" dirty="0" smtClean="0"/>
              <a:t>Huang, J., </a:t>
            </a:r>
            <a:r>
              <a:rPr lang="en-US" sz="1200" b="1" dirty="0" err="1" smtClean="0"/>
              <a:t>Zong</a:t>
            </a:r>
            <a:r>
              <a:rPr lang="en-US" sz="1200" b="1" dirty="0" smtClean="0"/>
              <a:t>, X., Wilkins, A., Jenkins, B., </a:t>
            </a:r>
            <a:r>
              <a:rPr lang="en-US" sz="1200" b="1" dirty="0" err="1" smtClean="0"/>
              <a:t>Bozoki</a:t>
            </a:r>
            <a:r>
              <a:rPr lang="en-US" sz="1200" b="1" dirty="0" smtClean="0"/>
              <a:t>, A., Cao, Y. (2011). </a:t>
            </a:r>
            <a:r>
              <a:rPr lang="en-US" sz="1200" b="1" dirty="0" err="1" smtClean="0"/>
              <a:t>Cephalagia</a:t>
            </a:r>
            <a:r>
              <a:rPr lang="en-US" sz="1200" b="1" dirty="0" smtClean="0"/>
              <a:t>, 31(8):925-36. </a:t>
            </a:r>
          </a:p>
          <a:p>
            <a:r>
              <a:rPr lang="en-US" sz="1200" i="1" dirty="0" smtClean="0"/>
              <a:t>Huang et al. (2011) used fMRI to investigate differences between individuals suffering visual stress and controls in relation to migraine and to determine the effectiveness of precision-tinted colored filters for individuals suffering from visual stress. The research showed a normalization of cortical activation and spatial frequency tuning in the </a:t>
            </a:r>
            <a:r>
              <a:rPr lang="en-US" sz="1200" i="1" dirty="0" err="1" smtClean="0"/>
              <a:t>migraineurs</a:t>
            </a:r>
            <a:r>
              <a:rPr lang="en-US" sz="1200" i="1" dirty="0" smtClean="0"/>
              <a:t> by precision tinted filters that suggests a neurological basis for the therapeutic effect of these lenses in reducing visual cortical </a:t>
            </a:r>
            <a:r>
              <a:rPr lang="en-US" sz="1200" i="1" dirty="0" err="1" smtClean="0"/>
              <a:t>hyperactivation</a:t>
            </a:r>
            <a:r>
              <a:rPr lang="en-US" sz="1200" i="1" dirty="0" smtClean="0"/>
              <a:t> in migraine.</a:t>
            </a:r>
            <a:endParaRPr lang="en-US" sz="1200" i="1" dirty="0"/>
          </a:p>
        </p:txBody>
      </p:sp>
    </p:spTree>
    <p:extLst>
      <p:ext uri="{BB962C8B-B14F-4D97-AF65-F5344CB8AC3E}">
        <p14:creationId xmlns:p14="http://schemas.microsoft.com/office/powerpoint/2010/main" val="214586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82217" y="7411481"/>
            <a:ext cx="6954718" cy="1021115"/>
          </a:xfrm>
          <a:prstGeom prst="rect">
            <a:avLst/>
          </a:prstGeom>
          <a:solidFill>
            <a:srgbClr val="DCE6E5"/>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121" name="Flowchart: Stored Data 120"/>
          <p:cNvSpPr/>
          <p:nvPr/>
        </p:nvSpPr>
        <p:spPr>
          <a:xfrm>
            <a:off x="-337705" y="763042"/>
            <a:ext cx="1947495" cy="7669554"/>
          </a:xfrm>
          <a:prstGeom prst="flowChartOnlineStorage">
            <a:avLst/>
          </a:prstGeom>
          <a:solidFill>
            <a:srgbClr val="EAF0F2"/>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6918" y="8541820"/>
            <a:ext cx="891192" cy="376959"/>
          </a:xfrm>
          <a:prstGeom prst="rect">
            <a:avLst/>
          </a:prstGeom>
        </p:spPr>
      </p:pic>
      <p:sp>
        <p:nvSpPr>
          <p:cNvPr id="2" name="TextBox 1"/>
          <p:cNvSpPr txBox="1"/>
          <p:nvPr/>
        </p:nvSpPr>
        <p:spPr>
          <a:xfrm>
            <a:off x="26918" y="8755052"/>
            <a:ext cx="5902468" cy="350096"/>
          </a:xfrm>
          <a:prstGeom prst="rect">
            <a:avLst/>
          </a:prstGeom>
          <a:noFill/>
        </p:spPr>
        <p:txBody>
          <a:bodyPr wrap="square" lIns="57150" tIns="28575" rIns="57150" bIns="28575" rtlCol="0">
            <a:spAutoFit/>
          </a:bodyPr>
          <a:lstStyle/>
          <a:p>
            <a:r>
              <a:rPr lang="en-US" sz="1000" dirty="0">
                <a:solidFill>
                  <a:schemeClr val="accent4"/>
                </a:solidFill>
                <a:latin typeface="Century Gothic" panose="020B0502020202020204" pitchFamily="34" charset="0"/>
              </a:rPr>
              <a:t> </a:t>
            </a:r>
            <a:r>
              <a:rPr lang="en-US" sz="1000" dirty="0" smtClean="0">
                <a:solidFill>
                  <a:schemeClr val="accent4"/>
                </a:solidFill>
                <a:latin typeface="Century Gothic" panose="020B0502020202020204" pitchFamily="34" charset="0"/>
              </a:rPr>
              <a:t>                        </a:t>
            </a:r>
            <a:r>
              <a:rPr lang="en-US" sz="1000" b="1" dirty="0" smtClean="0">
                <a:solidFill>
                  <a:schemeClr val="accent4"/>
                </a:solidFill>
                <a:latin typeface="Century Gothic" panose="020B0502020202020204" pitchFamily="34" charset="0"/>
              </a:rPr>
              <a:t>www.irlen.com</a:t>
            </a:r>
            <a:endParaRPr lang="en-US" sz="1000" b="1" dirty="0">
              <a:solidFill>
                <a:schemeClr val="accent4"/>
              </a:solidFill>
              <a:latin typeface="Century Gothic" panose="020B0502020202020204" pitchFamily="34" charset="0"/>
            </a:endParaRPr>
          </a:p>
          <a:p>
            <a:r>
              <a:rPr lang="en-US" sz="900" dirty="0">
                <a:solidFill>
                  <a:schemeClr val="accent4"/>
                </a:solidFill>
                <a:latin typeface="Century Gothic" panose="020B0502020202020204" pitchFamily="34" charset="0"/>
              </a:rPr>
              <a:t>Sandra Tosta, </a:t>
            </a:r>
            <a:r>
              <a:rPr lang="en-US" sz="900" dirty="0" smtClean="0">
                <a:solidFill>
                  <a:schemeClr val="accent4"/>
                </a:solidFill>
                <a:latin typeface="Century Gothic" panose="020B0502020202020204" pitchFamily="34" charset="0"/>
              </a:rPr>
              <a:t>PhD | sandy@irlen.com | 5380 </a:t>
            </a:r>
            <a:r>
              <a:rPr lang="en-US" sz="900" dirty="0">
                <a:solidFill>
                  <a:schemeClr val="accent4"/>
                </a:solidFill>
                <a:latin typeface="Century Gothic" panose="020B0502020202020204" pitchFamily="34" charset="0"/>
              </a:rPr>
              <a:t>Village Road, Long Beach, CA </a:t>
            </a:r>
            <a:r>
              <a:rPr lang="en-US" sz="900" dirty="0" smtClean="0">
                <a:solidFill>
                  <a:schemeClr val="accent4"/>
                </a:solidFill>
                <a:latin typeface="Century Gothic" panose="020B0502020202020204" pitchFamily="34" charset="0"/>
              </a:rPr>
              <a:t>90808 | 562-496-2550</a:t>
            </a:r>
            <a:endParaRPr lang="en-US" sz="900" dirty="0">
              <a:solidFill>
                <a:schemeClr val="accent4"/>
              </a:solidFill>
              <a:latin typeface="Century Gothic" panose="020B0502020202020204" pitchFamily="34" charset="0"/>
            </a:endParaRPr>
          </a:p>
        </p:txBody>
      </p:sp>
      <p:sp>
        <p:nvSpPr>
          <p:cNvPr id="3" name="TextBox 2"/>
          <p:cNvSpPr txBox="1"/>
          <p:nvPr/>
        </p:nvSpPr>
        <p:spPr>
          <a:xfrm>
            <a:off x="350520" y="8394496"/>
            <a:ext cx="6519669" cy="180819"/>
          </a:xfrm>
          <a:prstGeom prst="rect">
            <a:avLst/>
          </a:prstGeom>
          <a:noFill/>
        </p:spPr>
        <p:txBody>
          <a:bodyPr wrap="square" lIns="57150" tIns="28575" rIns="57150" bIns="28575" rtlCol="0">
            <a:spAutoFit/>
          </a:bodyPr>
          <a:lstStyle/>
          <a:p>
            <a:pPr algn="r"/>
            <a:r>
              <a:rPr lang="en-US" sz="800" b="1" i="1" dirty="0">
                <a:latin typeface="Century Gothic" panose="020B0502020202020204" pitchFamily="34" charset="0"/>
              </a:rPr>
              <a:t>Research presented at the International Brain Injury Association 10</a:t>
            </a:r>
            <a:r>
              <a:rPr lang="en-US" sz="800" b="1" i="1" baseline="30000" dirty="0">
                <a:latin typeface="Century Gothic" panose="020B0502020202020204" pitchFamily="34" charset="0"/>
              </a:rPr>
              <a:t>th</a:t>
            </a:r>
            <a:r>
              <a:rPr lang="en-US" sz="800" b="1" i="1" dirty="0">
                <a:latin typeface="Century Gothic" panose="020B0502020202020204" pitchFamily="34" charset="0"/>
              </a:rPr>
              <a:t> World Congress on Brain Injury, San Francisco, CA, March 2014</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81477"/>
          <a:stretch/>
        </p:blipFill>
        <p:spPr bwMode="auto">
          <a:xfrm>
            <a:off x="-1" y="-20159"/>
            <a:ext cx="6858001" cy="1138390"/>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70580" y="1689763"/>
            <a:ext cx="1277409" cy="6767237"/>
          </a:xfrm>
          <a:prstGeom prst="rect">
            <a:avLst/>
          </a:prstGeom>
          <a:noFill/>
        </p:spPr>
        <p:txBody>
          <a:bodyPr wrap="square" lIns="57150" tIns="28575" rIns="57150" bIns="28575" rtlCol="0">
            <a:spAutoFit/>
          </a:bodyPr>
          <a:lstStyle/>
          <a:p>
            <a:r>
              <a:rPr lang="en-US" sz="1000" b="1" dirty="0"/>
              <a:t>Introduction</a:t>
            </a:r>
            <a:endParaRPr lang="en-US" sz="700" b="1" dirty="0"/>
          </a:p>
          <a:p>
            <a:r>
              <a:rPr lang="en-US" sz="700" dirty="0"/>
              <a:t>Precision-tinted spectral filters remedy perceptual difficulties and physical symptoms (including headaches and migraines) associated  with the perceptual processing disorder, Irlen Syndrome. Advanced brain-mapping technology shows both anatomical and functional changes in brain activity that correspond directly with a reduction of symptoms when the correct color is worn as glasses. In March 2011, Irlen partnered with Semper Fi Fund to provide Irlen Spectral Filters to military personnel experiencing “medically resistant” headaches and migraines as a result of combat-related brain or head trauma.</a:t>
            </a:r>
          </a:p>
          <a:p>
            <a:endParaRPr lang="en-US" sz="700" dirty="0"/>
          </a:p>
          <a:p>
            <a:r>
              <a:rPr lang="en-US" sz="1000" b="1" dirty="0"/>
              <a:t>Objective</a:t>
            </a:r>
            <a:endParaRPr lang="en-US" sz="700" b="1" dirty="0"/>
          </a:p>
          <a:p>
            <a:r>
              <a:rPr lang="en-US" sz="700" dirty="0"/>
              <a:t>Extend the current therapeutic use of precision-tinted spectral filters to individuals who have acquired headaches and migraines as a result of head injury or brain trauma.</a:t>
            </a:r>
          </a:p>
          <a:p>
            <a:endParaRPr lang="en-US" sz="700" dirty="0"/>
          </a:p>
          <a:p>
            <a:r>
              <a:rPr lang="en-US" sz="1000" b="1" dirty="0"/>
              <a:t>Conclusion</a:t>
            </a:r>
            <a:endParaRPr lang="en-US" sz="700" b="1" dirty="0"/>
          </a:p>
          <a:p>
            <a:r>
              <a:rPr lang="en-US" sz="700" dirty="0"/>
              <a:t>For military personnel experiencing debilitating headaches and migraines that fail to respond to other interventions, Irlen Spectral Filters provide immediate relief and improvements. These improvements extend beyond headaches and migraines to impact other areas of life and daily functioning that are crucial to both their ability to remain in active duty and to achieve success after retiring from the military. Irlen Spectral Filters are able to eliminate the pain and discomfort that other interventions or medication have not been able to eliminate, provide stability and clarity in the visual field, and improve physical, emotional, and academic functioning. Future research should utilize brain imaging to document the reported improvements as functional and/or anatomical changes in the brain.</a:t>
            </a:r>
          </a:p>
        </p:txBody>
      </p:sp>
      <p:sp>
        <p:nvSpPr>
          <p:cNvPr id="9" name="TextBox 8"/>
          <p:cNvSpPr txBox="1"/>
          <p:nvPr/>
        </p:nvSpPr>
        <p:spPr>
          <a:xfrm>
            <a:off x="1586986" y="1109050"/>
            <a:ext cx="1564518" cy="965649"/>
          </a:xfrm>
          <a:prstGeom prst="rect">
            <a:avLst/>
          </a:prstGeom>
          <a:noFill/>
        </p:spPr>
        <p:txBody>
          <a:bodyPr wrap="square" lIns="57150" tIns="28575" rIns="57150" bIns="28575" rtlCol="0">
            <a:spAutoFit/>
          </a:bodyPr>
          <a:lstStyle/>
          <a:p>
            <a:r>
              <a:rPr lang="en-US" sz="1000" b="1" dirty="0"/>
              <a:t>Methods</a:t>
            </a:r>
            <a:endParaRPr lang="en-US" sz="700" b="1" dirty="0"/>
          </a:p>
          <a:p>
            <a:r>
              <a:rPr lang="en-US" sz="700" b="1" dirty="0"/>
              <a:t>178 U.S. military personnel</a:t>
            </a:r>
          </a:p>
          <a:p>
            <a:r>
              <a:rPr lang="en-US" sz="700" dirty="0"/>
              <a:t>Have already tried one or more treatments: migraine medication, other medication, acupuncture, chiropractic treatments, healing touch, yoga, meditation, vestibular therapy, Botox, hyperbaric, alpha stem.</a:t>
            </a:r>
          </a:p>
        </p:txBody>
      </p:sp>
      <p:sp>
        <p:nvSpPr>
          <p:cNvPr id="10" name="TextBox 9"/>
          <p:cNvSpPr txBox="1"/>
          <p:nvPr/>
        </p:nvSpPr>
        <p:spPr>
          <a:xfrm>
            <a:off x="3129040" y="1120256"/>
            <a:ext cx="2429121" cy="965649"/>
          </a:xfrm>
          <a:prstGeom prst="rect">
            <a:avLst/>
          </a:prstGeom>
          <a:noFill/>
        </p:spPr>
        <p:txBody>
          <a:bodyPr wrap="square" lIns="57150" tIns="28575" rIns="57150" bIns="28575" rtlCol="0">
            <a:spAutoFit/>
          </a:bodyPr>
          <a:lstStyle/>
          <a:p>
            <a:endParaRPr lang="en-US" sz="1000" b="1" dirty="0"/>
          </a:p>
          <a:p>
            <a:r>
              <a:rPr lang="en-US" sz="700" dirty="0"/>
              <a:t>Data regarding headache and migraine frequency and medication use were analyzed using paired-samples t-tests. All comparisons were highly significant (p=.00). Likert scale data related to physical symptoms and activities causing difficulties were analyzed using multiple analysis of variance (MANOVA) with </a:t>
            </a:r>
            <a:r>
              <a:rPr lang="en-US" sz="700" dirty="0" err="1"/>
              <a:t>Bonferroni</a:t>
            </a:r>
            <a:r>
              <a:rPr lang="en-US" sz="700" dirty="0"/>
              <a:t> correction. The multivariate and all </a:t>
            </a:r>
            <a:r>
              <a:rPr lang="en-US" sz="700" dirty="0" err="1"/>
              <a:t>univariate</a:t>
            </a:r>
            <a:r>
              <a:rPr lang="en-US" sz="700" dirty="0"/>
              <a:t> analyses were highly significant (p=.00).</a:t>
            </a:r>
          </a:p>
        </p:txBody>
      </p:sp>
      <p:sp>
        <p:nvSpPr>
          <p:cNvPr id="11" name="TextBox 10"/>
          <p:cNvSpPr txBox="1"/>
          <p:nvPr/>
        </p:nvSpPr>
        <p:spPr>
          <a:xfrm>
            <a:off x="5581685" y="1109050"/>
            <a:ext cx="1252784" cy="965649"/>
          </a:xfrm>
          <a:prstGeom prst="rect">
            <a:avLst/>
          </a:prstGeom>
          <a:noFill/>
        </p:spPr>
        <p:txBody>
          <a:bodyPr wrap="square" lIns="57150" tIns="28575" rIns="57150" bIns="28575" rtlCol="0">
            <a:spAutoFit/>
          </a:bodyPr>
          <a:lstStyle/>
          <a:p>
            <a:endParaRPr lang="en-US" sz="1000" b="1" dirty="0"/>
          </a:p>
          <a:p>
            <a:r>
              <a:rPr lang="en-US" sz="700" b="1" dirty="0"/>
              <a:t>Areas of Inquiry</a:t>
            </a:r>
          </a:p>
          <a:p>
            <a:r>
              <a:rPr lang="en-US" sz="700" dirty="0"/>
              <a:t>Frequency/severity of headaches/ migraines, light sensitivity, academic difficulties, physical symptoms, emotional symptoms, depth perception, </a:t>
            </a:r>
            <a:r>
              <a:rPr lang="en-US" sz="700" dirty="0" smtClean="0"/>
              <a:t>driving.</a:t>
            </a:r>
            <a:endParaRPr lang="en-US" sz="700" dirty="0"/>
          </a:p>
        </p:txBody>
      </p:sp>
      <p:grpSp>
        <p:nvGrpSpPr>
          <p:cNvPr id="19" name="Group 18"/>
          <p:cNvGrpSpPr/>
          <p:nvPr/>
        </p:nvGrpSpPr>
        <p:grpSpPr>
          <a:xfrm>
            <a:off x="1347989" y="1824642"/>
            <a:ext cx="507453" cy="819312"/>
            <a:chOff x="1977049" y="2754236"/>
            <a:chExt cx="744264" cy="1392831"/>
          </a:xfrm>
        </p:grpSpPr>
        <p:pic>
          <p:nvPicPr>
            <p:cNvPr id="13" name="Picture 12"/>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127" t="21242" r="71630" b="65427"/>
            <a:stretch/>
          </p:blipFill>
          <p:spPr bwMode="auto">
            <a:xfrm>
              <a:off x="1977049" y="2754236"/>
              <a:ext cx="627919" cy="1392831"/>
            </a:xfrm>
            <a:prstGeom prst="rect">
              <a:avLst/>
            </a:prstGeom>
            <a:ln>
              <a:noFill/>
            </a:ln>
            <a:extLst>
              <a:ext uri="{53640926-AAD7-44d8-BBD7-CCE9431645EC}">
                <a14:shadowObscured xmlns:a14="http://schemas.microsoft.com/office/drawing/2010/main" xmlns=""/>
              </a:ext>
            </a:extLst>
          </p:spPr>
        </p:pic>
        <p:sp>
          <p:nvSpPr>
            <p:cNvPr id="17" name="Oval 16"/>
            <p:cNvSpPr/>
            <p:nvPr/>
          </p:nvSpPr>
          <p:spPr>
            <a:xfrm>
              <a:off x="2382915" y="3561907"/>
              <a:ext cx="317755"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3558" y="3760383"/>
              <a:ext cx="317755" cy="290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flipV="1">
            <a:off x="1617466" y="2393565"/>
            <a:ext cx="467590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31711" y="2177508"/>
            <a:ext cx="697628" cy="180819"/>
          </a:xfrm>
          <a:prstGeom prst="rect">
            <a:avLst/>
          </a:prstGeom>
          <a:noFill/>
        </p:spPr>
        <p:txBody>
          <a:bodyPr wrap="square" lIns="57150" tIns="28575" rIns="57150" bIns="28575" rtlCol="0">
            <a:spAutoFit/>
          </a:bodyPr>
          <a:lstStyle/>
          <a:p>
            <a:r>
              <a:rPr lang="en-US" sz="800" b="1" dirty="0"/>
              <a:t>Injury</a:t>
            </a:r>
          </a:p>
        </p:txBody>
      </p:sp>
      <p:sp>
        <p:nvSpPr>
          <p:cNvPr id="20" name="TextBox 19"/>
          <p:cNvSpPr txBox="1"/>
          <p:nvPr/>
        </p:nvSpPr>
        <p:spPr>
          <a:xfrm>
            <a:off x="1670751" y="2420658"/>
            <a:ext cx="707030" cy="273152"/>
          </a:xfrm>
          <a:prstGeom prst="rect">
            <a:avLst/>
          </a:prstGeom>
          <a:noFill/>
        </p:spPr>
        <p:txBody>
          <a:bodyPr wrap="square" lIns="57150" tIns="28575" rIns="57150" bIns="28575" rtlCol="0">
            <a:spAutoFit/>
          </a:bodyPr>
          <a:lstStyle/>
          <a:p>
            <a:r>
              <a:rPr lang="en-US" sz="700" dirty="0"/>
              <a:t>Combat-related TBI/Concussion</a:t>
            </a:r>
          </a:p>
        </p:txBody>
      </p:sp>
      <p:sp>
        <p:nvSpPr>
          <p:cNvPr id="21" name="TextBox 20"/>
          <p:cNvSpPr txBox="1"/>
          <p:nvPr/>
        </p:nvSpPr>
        <p:spPr>
          <a:xfrm>
            <a:off x="2418570" y="2177508"/>
            <a:ext cx="697628" cy="180819"/>
          </a:xfrm>
          <a:prstGeom prst="rect">
            <a:avLst/>
          </a:prstGeom>
          <a:noFill/>
        </p:spPr>
        <p:txBody>
          <a:bodyPr wrap="square" lIns="57150" tIns="28575" rIns="57150" bIns="28575" rtlCol="0">
            <a:spAutoFit/>
          </a:bodyPr>
          <a:lstStyle/>
          <a:p>
            <a:r>
              <a:rPr lang="en-US" sz="800" b="1" dirty="0"/>
              <a:t>Diagnosis</a:t>
            </a:r>
          </a:p>
        </p:txBody>
      </p:sp>
      <p:sp>
        <p:nvSpPr>
          <p:cNvPr id="22" name="TextBox 21"/>
          <p:cNvSpPr txBox="1"/>
          <p:nvPr/>
        </p:nvSpPr>
        <p:spPr>
          <a:xfrm>
            <a:off x="2418569" y="2420658"/>
            <a:ext cx="821782" cy="380873"/>
          </a:xfrm>
          <a:prstGeom prst="rect">
            <a:avLst/>
          </a:prstGeom>
          <a:noFill/>
        </p:spPr>
        <p:txBody>
          <a:bodyPr wrap="square" lIns="57150" tIns="28575" rIns="57150" bIns="28575" rtlCol="0">
            <a:spAutoFit/>
          </a:bodyPr>
          <a:lstStyle/>
          <a:p>
            <a:r>
              <a:rPr lang="en-US" sz="700" dirty="0"/>
              <a:t>Medically-resistant headaches and migraines</a:t>
            </a:r>
          </a:p>
        </p:txBody>
      </p:sp>
      <p:sp>
        <p:nvSpPr>
          <p:cNvPr id="23" name="TextBox 22"/>
          <p:cNvSpPr txBox="1"/>
          <p:nvPr/>
        </p:nvSpPr>
        <p:spPr>
          <a:xfrm>
            <a:off x="3986623" y="2177508"/>
            <a:ext cx="849721" cy="180819"/>
          </a:xfrm>
          <a:prstGeom prst="rect">
            <a:avLst/>
          </a:prstGeom>
          <a:noFill/>
        </p:spPr>
        <p:txBody>
          <a:bodyPr wrap="square" lIns="57150" tIns="28575" rIns="57150" bIns="28575" rtlCol="0">
            <a:spAutoFit/>
          </a:bodyPr>
          <a:lstStyle/>
          <a:p>
            <a:r>
              <a:rPr lang="en-US" sz="800" b="1" dirty="0"/>
              <a:t>Assessment #1</a:t>
            </a:r>
          </a:p>
        </p:txBody>
      </p:sp>
      <p:sp>
        <p:nvSpPr>
          <p:cNvPr id="24" name="TextBox 23"/>
          <p:cNvSpPr txBox="1"/>
          <p:nvPr/>
        </p:nvSpPr>
        <p:spPr>
          <a:xfrm>
            <a:off x="4070442" y="2420658"/>
            <a:ext cx="910338" cy="380873"/>
          </a:xfrm>
          <a:prstGeom prst="rect">
            <a:avLst/>
          </a:prstGeom>
          <a:noFill/>
        </p:spPr>
        <p:txBody>
          <a:bodyPr wrap="square" lIns="57150" tIns="28575" rIns="57150" bIns="28575" rtlCol="0">
            <a:spAutoFit/>
          </a:bodyPr>
          <a:lstStyle/>
          <a:p>
            <a:r>
              <a:rPr lang="en-US" sz="700" dirty="0"/>
              <a:t>Pre questionnaire assessment of difficulties (0-5 scale)</a:t>
            </a:r>
          </a:p>
        </p:txBody>
      </p:sp>
      <p:sp>
        <p:nvSpPr>
          <p:cNvPr id="25" name="TextBox 24"/>
          <p:cNvSpPr txBox="1"/>
          <p:nvPr/>
        </p:nvSpPr>
        <p:spPr>
          <a:xfrm>
            <a:off x="5079665" y="2177508"/>
            <a:ext cx="849721" cy="180819"/>
          </a:xfrm>
          <a:prstGeom prst="rect">
            <a:avLst/>
          </a:prstGeom>
          <a:noFill/>
        </p:spPr>
        <p:txBody>
          <a:bodyPr wrap="square" lIns="57150" tIns="28575" rIns="57150" bIns="28575" rtlCol="0">
            <a:spAutoFit/>
          </a:bodyPr>
          <a:lstStyle/>
          <a:p>
            <a:r>
              <a:rPr lang="en-US" sz="800" b="1" dirty="0"/>
              <a:t>Intervention</a:t>
            </a:r>
          </a:p>
        </p:txBody>
      </p:sp>
      <p:sp>
        <p:nvSpPr>
          <p:cNvPr id="26" name="TextBox 25"/>
          <p:cNvSpPr txBox="1"/>
          <p:nvPr/>
        </p:nvSpPr>
        <p:spPr>
          <a:xfrm>
            <a:off x="5125385" y="2420658"/>
            <a:ext cx="707030" cy="380873"/>
          </a:xfrm>
          <a:prstGeom prst="rect">
            <a:avLst/>
          </a:prstGeom>
          <a:noFill/>
        </p:spPr>
        <p:txBody>
          <a:bodyPr wrap="square" lIns="57150" tIns="28575" rIns="57150" bIns="28575" rtlCol="0">
            <a:spAutoFit/>
          </a:bodyPr>
          <a:lstStyle/>
          <a:p>
            <a:r>
              <a:rPr lang="en-US" sz="700" dirty="0"/>
              <a:t>Wear spectral filters for 1 to 3 months</a:t>
            </a:r>
          </a:p>
        </p:txBody>
      </p:sp>
      <p:sp>
        <p:nvSpPr>
          <p:cNvPr id="27" name="TextBox 26"/>
          <p:cNvSpPr txBox="1"/>
          <p:nvPr/>
        </p:nvSpPr>
        <p:spPr>
          <a:xfrm>
            <a:off x="6089707" y="2177508"/>
            <a:ext cx="849721" cy="180819"/>
          </a:xfrm>
          <a:prstGeom prst="rect">
            <a:avLst/>
          </a:prstGeom>
          <a:noFill/>
        </p:spPr>
        <p:txBody>
          <a:bodyPr wrap="square" lIns="57150" tIns="28575" rIns="57150" bIns="28575" rtlCol="0">
            <a:spAutoFit/>
          </a:bodyPr>
          <a:lstStyle/>
          <a:p>
            <a:r>
              <a:rPr lang="en-US" sz="800" b="1" dirty="0"/>
              <a:t>Assessment #2</a:t>
            </a:r>
          </a:p>
        </p:txBody>
      </p:sp>
      <p:sp>
        <p:nvSpPr>
          <p:cNvPr id="28" name="TextBox 27"/>
          <p:cNvSpPr txBox="1"/>
          <p:nvPr/>
        </p:nvSpPr>
        <p:spPr>
          <a:xfrm>
            <a:off x="6158287" y="2420658"/>
            <a:ext cx="707030" cy="273152"/>
          </a:xfrm>
          <a:prstGeom prst="rect">
            <a:avLst/>
          </a:prstGeom>
          <a:noFill/>
        </p:spPr>
        <p:txBody>
          <a:bodyPr wrap="square" lIns="57150" tIns="28575" rIns="57150" bIns="28575" rtlCol="0">
            <a:spAutoFit/>
          </a:bodyPr>
          <a:lstStyle/>
          <a:p>
            <a:r>
              <a:rPr lang="en-US" sz="700" dirty="0"/>
              <a:t>Post questionnaire</a:t>
            </a:r>
          </a:p>
        </p:txBody>
      </p:sp>
      <p:sp>
        <p:nvSpPr>
          <p:cNvPr id="29" name="TextBox 28"/>
          <p:cNvSpPr txBox="1"/>
          <p:nvPr/>
        </p:nvSpPr>
        <p:spPr>
          <a:xfrm>
            <a:off x="3278646" y="2420658"/>
            <a:ext cx="673619" cy="380873"/>
          </a:xfrm>
          <a:prstGeom prst="rect">
            <a:avLst/>
          </a:prstGeom>
          <a:noFill/>
        </p:spPr>
        <p:txBody>
          <a:bodyPr wrap="square" lIns="57150" tIns="28575" rIns="57150" bIns="28575" rtlCol="0">
            <a:spAutoFit/>
          </a:bodyPr>
          <a:lstStyle/>
          <a:p>
            <a:r>
              <a:rPr lang="en-US" sz="700" dirty="0"/>
              <a:t>Referred to Irlen for spectral filters</a:t>
            </a:r>
          </a:p>
        </p:txBody>
      </p:sp>
      <p:sp>
        <p:nvSpPr>
          <p:cNvPr id="30" name="Oval 29"/>
          <p:cNvSpPr/>
          <p:nvPr/>
        </p:nvSpPr>
        <p:spPr>
          <a:xfrm>
            <a:off x="2479321" y="2361770"/>
            <a:ext cx="70079" cy="6046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31" name="Oval 30"/>
          <p:cNvSpPr/>
          <p:nvPr/>
        </p:nvSpPr>
        <p:spPr>
          <a:xfrm>
            <a:off x="3337854" y="2361770"/>
            <a:ext cx="70079" cy="6046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32" name="Oval 31"/>
          <p:cNvSpPr/>
          <p:nvPr/>
        </p:nvSpPr>
        <p:spPr>
          <a:xfrm>
            <a:off x="4126581" y="2361770"/>
            <a:ext cx="70079" cy="6046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33" name="Oval 32"/>
          <p:cNvSpPr/>
          <p:nvPr/>
        </p:nvSpPr>
        <p:spPr>
          <a:xfrm>
            <a:off x="5187422" y="2361770"/>
            <a:ext cx="70079" cy="6046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34" name="Oval 33"/>
          <p:cNvSpPr/>
          <p:nvPr/>
        </p:nvSpPr>
        <p:spPr>
          <a:xfrm>
            <a:off x="6219302" y="2361770"/>
            <a:ext cx="70079" cy="6046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pic>
        <p:nvPicPr>
          <p:cNvPr id="35" name="Picture 34"/>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719" t="35184" b="34541"/>
          <a:stretch/>
        </p:blipFill>
        <p:spPr bwMode="auto">
          <a:xfrm>
            <a:off x="1420896" y="2869697"/>
            <a:ext cx="5437104" cy="1860589"/>
          </a:xfrm>
          <a:prstGeom prst="rect">
            <a:avLst/>
          </a:prstGeom>
          <a:ln>
            <a:noFill/>
          </a:ln>
          <a:extLst>
            <a:ext uri="{53640926-AAD7-44d8-BBD7-CCE9431645EC}">
              <a14:shadowObscured xmlns:a14="http://schemas.microsoft.com/office/drawing/2010/main" xmlns=""/>
            </a:ext>
          </a:extLst>
        </p:spPr>
      </p:pic>
      <p:sp>
        <p:nvSpPr>
          <p:cNvPr id="36" name="TextBox 35"/>
          <p:cNvSpPr txBox="1"/>
          <p:nvPr/>
        </p:nvSpPr>
        <p:spPr>
          <a:xfrm>
            <a:off x="1380885" y="2895891"/>
            <a:ext cx="645940" cy="246221"/>
          </a:xfrm>
          <a:prstGeom prst="rect">
            <a:avLst/>
          </a:prstGeom>
          <a:solidFill>
            <a:schemeClr val="bg1"/>
          </a:solidFill>
        </p:spPr>
        <p:txBody>
          <a:bodyPr wrap="square" rtlCol="0">
            <a:spAutoFit/>
          </a:bodyPr>
          <a:lstStyle/>
          <a:p>
            <a:r>
              <a:rPr lang="en-US" sz="1000" b="1" dirty="0"/>
              <a:t>Results</a:t>
            </a:r>
            <a:endParaRPr lang="en-US" sz="1000" dirty="0"/>
          </a:p>
        </p:txBody>
      </p:sp>
      <p:sp>
        <p:nvSpPr>
          <p:cNvPr id="42" name="TextBox 41"/>
          <p:cNvSpPr txBox="1"/>
          <p:nvPr/>
        </p:nvSpPr>
        <p:spPr>
          <a:xfrm>
            <a:off x="1600634" y="4822065"/>
            <a:ext cx="3296464" cy="211596"/>
          </a:xfrm>
          <a:prstGeom prst="rect">
            <a:avLst/>
          </a:prstGeom>
          <a:noFill/>
        </p:spPr>
        <p:txBody>
          <a:bodyPr wrap="square" lIns="57150" tIns="28575" rIns="57150" bIns="28575" rtlCol="0">
            <a:spAutoFit/>
          </a:bodyPr>
          <a:lstStyle/>
          <a:p>
            <a:r>
              <a:rPr lang="en-US" sz="1000" b="1" dirty="0"/>
              <a:t>SEVERITY OF DIFFICULTY BEFORE AND AFTER</a:t>
            </a:r>
            <a:endParaRPr lang="en-US" sz="900" dirty="0"/>
          </a:p>
        </p:txBody>
      </p:sp>
      <p:sp>
        <p:nvSpPr>
          <p:cNvPr id="43" name="TextBox 42"/>
          <p:cNvSpPr txBox="1"/>
          <p:nvPr/>
        </p:nvSpPr>
        <p:spPr>
          <a:xfrm>
            <a:off x="1603046" y="4949811"/>
            <a:ext cx="4755284" cy="196208"/>
          </a:xfrm>
          <a:prstGeom prst="rect">
            <a:avLst/>
          </a:prstGeom>
          <a:noFill/>
        </p:spPr>
        <p:txBody>
          <a:bodyPr wrap="square" lIns="57150" tIns="28575" rIns="57150" bIns="28575" rtlCol="0">
            <a:spAutoFit/>
          </a:bodyPr>
          <a:lstStyle/>
          <a:p>
            <a:r>
              <a:rPr lang="en-US" sz="900" dirty="0"/>
              <a:t>Average rating of difficulty (0-5 scale, 0 means “no problem” and 5 means “severe problem”)</a:t>
            </a:r>
            <a:endParaRPr lang="en-US" sz="800" dirty="0"/>
          </a:p>
        </p:txBody>
      </p:sp>
      <p:sp>
        <p:nvSpPr>
          <p:cNvPr id="44" name="TextBox 43"/>
          <p:cNvSpPr txBox="1"/>
          <p:nvPr/>
        </p:nvSpPr>
        <p:spPr>
          <a:xfrm>
            <a:off x="1737166" y="5171038"/>
            <a:ext cx="738759" cy="303929"/>
          </a:xfrm>
          <a:prstGeom prst="rect">
            <a:avLst/>
          </a:prstGeom>
          <a:noFill/>
        </p:spPr>
        <p:txBody>
          <a:bodyPr wrap="square" lIns="57150" tIns="28575" rIns="57150" bIns="28575" rtlCol="0">
            <a:spAutoFit/>
          </a:bodyPr>
          <a:lstStyle/>
          <a:p>
            <a:pPr algn="ctr"/>
            <a:r>
              <a:rPr lang="en-US" sz="800" b="1" dirty="0"/>
              <a:t>Light Sensitivity</a:t>
            </a:r>
          </a:p>
        </p:txBody>
      </p:sp>
      <p:sp>
        <p:nvSpPr>
          <p:cNvPr id="45" name="TextBox 44"/>
          <p:cNvSpPr txBox="1"/>
          <p:nvPr/>
        </p:nvSpPr>
        <p:spPr>
          <a:xfrm>
            <a:off x="2611861" y="5171038"/>
            <a:ext cx="738759" cy="303929"/>
          </a:xfrm>
          <a:prstGeom prst="rect">
            <a:avLst/>
          </a:prstGeom>
          <a:noFill/>
        </p:spPr>
        <p:txBody>
          <a:bodyPr wrap="square" lIns="57150" tIns="28575" rIns="57150" bIns="28575" rtlCol="0">
            <a:spAutoFit/>
          </a:bodyPr>
          <a:lstStyle/>
          <a:p>
            <a:pPr algn="ctr"/>
            <a:r>
              <a:rPr lang="en-US" sz="800" b="1" dirty="0"/>
              <a:t>Driving/ Night Driving</a:t>
            </a:r>
          </a:p>
        </p:txBody>
      </p:sp>
      <p:sp>
        <p:nvSpPr>
          <p:cNvPr id="46" name="TextBox 45"/>
          <p:cNvSpPr txBox="1"/>
          <p:nvPr/>
        </p:nvSpPr>
        <p:spPr>
          <a:xfrm>
            <a:off x="3486556" y="5171038"/>
            <a:ext cx="738759" cy="180819"/>
          </a:xfrm>
          <a:prstGeom prst="rect">
            <a:avLst/>
          </a:prstGeom>
          <a:noFill/>
        </p:spPr>
        <p:txBody>
          <a:bodyPr wrap="square" lIns="57150" tIns="28575" rIns="57150" bIns="28575" rtlCol="0">
            <a:spAutoFit/>
          </a:bodyPr>
          <a:lstStyle/>
          <a:p>
            <a:pPr algn="ctr"/>
            <a:r>
              <a:rPr lang="en-US" sz="800" b="1" dirty="0"/>
              <a:t>Eyestrain</a:t>
            </a:r>
          </a:p>
        </p:txBody>
      </p:sp>
      <p:sp>
        <p:nvSpPr>
          <p:cNvPr id="47" name="TextBox 46"/>
          <p:cNvSpPr txBox="1"/>
          <p:nvPr/>
        </p:nvSpPr>
        <p:spPr>
          <a:xfrm>
            <a:off x="4361251" y="5164461"/>
            <a:ext cx="738759" cy="303929"/>
          </a:xfrm>
          <a:prstGeom prst="rect">
            <a:avLst/>
          </a:prstGeom>
          <a:noFill/>
        </p:spPr>
        <p:txBody>
          <a:bodyPr wrap="square" lIns="57150" tIns="28575" rIns="57150" bIns="28575" rtlCol="0">
            <a:spAutoFit/>
          </a:bodyPr>
          <a:lstStyle/>
          <a:p>
            <a:pPr algn="ctr"/>
            <a:r>
              <a:rPr lang="en-US" sz="800" b="1" dirty="0"/>
              <a:t>Depth Perception</a:t>
            </a:r>
          </a:p>
        </p:txBody>
      </p:sp>
      <p:sp>
        <p:nvSpPr>
          <p:cNvPr id="48" name="TextBox 47"/>
          <p:cNvSpPr txBox="1"/>
          <p:nvPr/>
        </p:nvSpPr>
        <p:spPr>
          <a:xfrm>
            <a:off x="5235946" y="5171038"/>
            <a:ext cx="738759" cy="180819"/>
          </a:xfrm>
          <a:prstGeom prst="rect">
            <a:avLst/>
          </a:prstGeom>
          <a:noFill/>
        </p:spPr>
        <p:txBody>
          <a:bodyPr wrap="square" lIns="57150" tIns="28575" rIns="57150" bIns="28575" rtlCol="0">
            <a:spAutoFit/>
          </a:bodyPr>
          <a:lstStyle/>
          <a:p>
            <a:pPr algn="ctr"/>
            <a:r>
              <a:rPr lang="en-US" sz="800" b="1" dirty="0"/>
              <a:t>Reading</a:t>
            </a:r>
          </a:p>
        </p:txBody>
      </p:sp>
      <p:sp>
        <p:nvSpPr>
          <p:cNvPr id="49" name="TextBox 48"/>
          <p:cNvSpPr txBox="1"/>
          <p:nvPr/>
        </p:nvSpPr>
        <p:spPr>
          <a:xfrm>
            <a:off x="6110642" y="5171038"/>
            <a:ext cx="738759" cy="180819"/>
          </a:xfrm>
          <a:prstGeom prst="rect">
            <a:avLst/>
          </a:prstGeom>
          <a:noFill/>
        </p:spPr>
        <p:txBody>
          <a:bodyPr wrap="square" lIns="57150" tIns="28575" rIns="57150" bIns="28575" rtlCol="0">
            <a:spAutoFit/>
          </a:bodyPr>
          <a:lstStyle/>
          <a:p>
            <a:pPr algn="ctr"/>
            <a:r>
              <a:rPr lang="en-US" sz="800" b="1" dirty="0"/>
              <a:t>Nausea</a:t>
            </a:r>
          </a:p>
        </p:txBody>
      </p:sp>
      <p:sp>
        <p:nvSpPr>
          <p:cNvPr id="50" name="TextBox 49"/>
          <p:cNvSpPr txBox="1"/>
          <p:nvPr/>
        </p:nvSpPr>
        <p:spPr>
          <a:xfrm>
            <a:off x="2179259" y="6315280"/>
            <a:ext cx="738759" cy="180819"/>
          </a:xfrm>
          <a:prstGeom prst="rect">
            <a:avLst/>
          </a:prstGeom>
          <a:noFill/>
        </p:spPr>
        <p:txBody>
          <a:bodyPr wrap="square" lIns="57150" tIns="28575" rIns="57150" bIns="28575" rtlCol="0">
            <a:spAutoFit/>
          </a:bodyPr>
          <a:lstStyle/>
          <a:p>
            <a:pPr algn="ctr"/>
            <a:r>
              <a:rPr lang="en-US" sz="800" b="1" dirty="0"/>
              <a:t>Headaches</a:t>
            </a:r>
          </a:p>
        </p:txBody>
      </p:sp>
      <p:sp>
        <p:nvSpPr>
          <p:cNvPr id="51" name="TextBox 50"/>
          <p:cNvSpPr txBox="1"/>
          <p:nvPr/>
        </p:nvSpPr>
        <p:spPr>
          <a:xfrm>
            <a:off x="3041452" y="6315280"/>
            <a:ext cx="738759" cy="180819"/>
          </a:xfrm>
          <a:prstGeom prst="rect">
            <a:avLst/>
          </a:prstGeom>
          <a:noFill/>
        </p:spPr>
        <p:txBody>
          <a:bodyPr wrap="square" lIns="57150" tIns="28575" rIns="57150" bIns="28575" rtlCol="0">
            <a:spAutoFit/>
          </a:bodyPr>
          <a:lstStyle/>
          <a:p>
            <a:pPr algn="ctr"/>
            <a:r>
              <a:rPr lang="en-US" sz="800" b="1" dirty="0"/>
              <a:t>Migraines</a:t>
            </a:r>
          </a:p>
        </p:txBody>
      </p:sp>
      <p:sp>
        <p:nvSpPr>
          <p:cNvPr id="52" name="TextBox 51"/>
          <p:cNvSpPr txBox="1"/>
          <p:nvPr/>
        </p:nvSpPr>
        <p:spPr>
          <a:xfrm>
            <a:off x="3932644" y="6315280"/>
            <a:ext cx="738759" cy="180819"/>
          </a:xfrm>
          <a:prstGeom prst="rect">
            <a:avLst/>
          </a:prstGeom>
          <a:noFill/>
        </p:spPr>
        <p:txBody>
          <a:bodyPr wrap="square" lIns="57150" tIns="28575" rIns="57150" bIns="28575" rtlCol="0">
            <a:spAutoFit/>
          </a:bodyPr>
          <a:lstStyle/>
          <a:p>
            <a:pPr algn="ctr"/>
            <a:r>
              <a:rPr lang="en-US" sz="800" b="1" dirty="0"/>
              <a:t>Dizziness</a:t>
            </a:r>
          </a:p>
        </p:txBody>
      </p:sp>
      <p:sp>
        <p:nvSpPr>
          <p:cNvPr id="53" name="TextBox 52"/>
          <p:cNvSpPr txBox="1"/>
          <p:nvPr/>
        </p:nvSpPr>
        <p:spPr>
          <a:xfrm>
            <a:off x="4787587" y="6315280"/>
            <a:ext cx="738759" cy="180819"/>
          </a:xfrm>
          <a:prstGeom prst="rect">
            <a:avLst/>
          </a:prstGeom>
          <a:noFill/>
        </p:spPr>
        <p:txBody>
          <a:bodyPr wrap="square" lIns="57150" tIns="28575" rIns="57150" bIns="28575" rtlCol="0">
            <a:spAutoFit/>
          </a:bodyPr>
          <a:lstStyle/>
          <a:p>
            <a:pPr algn="ctr"/>
            <a:r>
              <a:rPr lang="en-US" sz="800" b="1" dirty="0"/>
              <a:t>Anxious</a:t>
            </a:r>
          </a:p>
        </p:txBody>
      </p:sp>
      <p:sp>
        <p:nvSpPr>
          <p:cNvPr id="54" name="TextBox 53"/>
          <p:cNvSpPr txBox="1"/>
          <p:nvPr/>
        </p:nvSpPr>
        <p:spPr>
          <a:xfrm>
            <a:off x="5700528" y="6315280"/>
            <a:ext cx="738759" cy="180819"/>
          </a:xfrm>
          <a:prstGeom prst="rect">
            <a:avLst/>
          </a:prstGeom>
          <a:noFill/>
        </p:spPr>
        <p:txBody>
          <a:bodyPr wrap="square" lIns="57150" tIns="28575" rIns="57150" bIns="28575" rtlCol="0">
            <a:spAutoFit/>
          </a:bodyPr>
          <a:lstStyle/>
          <a:p>
            <a:pPr algn="ctr"/>
            <a:r>
              <a:rPr lang="en-US" sz="800" b="1" dirty="0"/>
              <a:t>Fatigue</a:t>
            </a:r>
          </a:p>
        </p:txBody>
      </p:sp>
      <p:sp>
        <p:nvSpPr>
          <p:cNvPr id="55" name="Oval 54"/>
          <p:cNvSpPr/>
          <p:nvPr/>
        </p:nvSpPr>
        <p:spPr>
          <a:xfrm>
            <a:off x="6292983" y="5662676"/>
            <a:ext cx="374073" cy="322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56" name="Oval 55"/>
          <p:cNvSpPr/>
          <p:nvPr/>
        </p:nvSpPr>
        <p:spPr>
          <a:xfrm>
            <a:off x="5326221" y="5583243"/>
            <a:ext cx="558209" cy="481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57" name="Oval 56"/>
          <p:cNvSpPr/>
          <p:nvPr/>
        </p:nvSpPr>
        <p:spPr>
          <a:xfrm>
            <a:off x="4543593" y="5662676"/>
            <a:ext cx="374073" cy="322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58" name="Oval 57"/>
          <p:cNvSpPr/>
          <p:nvPr/>
        </p:nvSpPr>
        <p:spPr>
          <a:xfrm>
            <a:off x="3606552" y="5608886"/>
            <a:ext cx="498764" cy="43030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59" name="Oval 58"/>
          <p:cNvSpPr/>
          <p:nvPr/>
        </p:nvSpPr>
        <p:spPr>
          <a:xfrm>
            <a:off x="2731857" y="5608886"/>
            <a:ext cx="498764" cy="43030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0" name="Oval 59"/>
          <p:cNvSpPr/>
          <p:nvPr/>
        </p:nvSpPr>
        <p:spPr>
          <a:xfrm>
            <a:off x="1827441" y="5583243"/>
            <a:ext cx="558209" cy="481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1" name="Oval 60"/>
          <p:cNvSpPr/>
          <p:nvPr/>
        </p:nvSpPr>
        <p:spPr>
          <a:xfrm>
            <a:off x="5820524" y="6603052"/>
            <a:ext cx="498764" cy="43030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2" name="Oval 61"/>
          <p:cNvSpPr/>
          <p:nvPr/>
        </p:nvSpPr>
        <p:spPr>
          <a:xfrm>
            <a:off x="4905594" y="6603052"/>
            <a:ext cx="498764" cy="43030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3" name="Oval 62"/>
          <p:cNvSpPr/>
          <p:nvPr/>
        </p:nvSpPr>
        <p:spPr>
          <a:xfrm>
            <a:off x="4083813" y="6629946"/>
            <a:ext cx="436418" cy="3765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4" name="Oval 63"/>
          <p:cNvSpPr/>
          <p:nvPr/>
        </p:nvSpPr>
        <p:spPr>
          <a:xfrm>
            <a:off x="3131726" y="6577409"/>
            <a:ext cx="558209" cy="481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5" name="Oval 64"/>
          <p:cNvSpPr/>
          <p:nvPr/>
        </p:nvSpPr>
        <p:spPr>
          <a:xfrm>
            <a:off x="2269533" y="6577409"/>
            <a:ext cx="558209" cy="481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6" name="Oval 65"/>
          <p:cNvSpPr/>
          <p:nvPr/>
        </p:nvSpPr>
        <p:spPr>
          <a:xfrm>
            <a:off x="2063150" y="5786602"/>
            <a:ext cx="86791" cy="7487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7" name="Oval 66"/>
          <p:cNvSpPr/>
          <p:nvPr/>
        </p:nvSpPr>
        <p:spPr>
          <a:xfrm>
            <a:off x="2937845" y="5786602"/>
            <a:ext cx="86791" cy="7487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8" name="Oval 67"/>
          <p:cNvSpPr/>
          <p:nvPr/>
        </p:nvSpPr>
        <p:spPr>
          <a:xfrm>
            <a:off x="3802941" y="5778319"/>
            <a:ext cx="105987"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9" name="Oval 68"/>
          <p:cNvSpPr/>
          <p:nvPr/>
        </p:nvSpPr>
        <p:spPr>
          <a:xfrm>
            <a:off x="4683870" y="5783698"/>
            <a:ext cx="93518" cy="8068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0" name="Oval 69"/>
          <p:cNvSpPr/>
          <p:nvPr/>
        </p:nvSpPr>
        <p:spPr>
          <a:xfrm>
            <a:off x="5542979" y="5770251"/>
            <a:ext cx="124691" cy="10757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1" name="Oval 70"/>
          <p:cNvSpPr/>
          <p:nvPr/>
        </p:nvSpPr>
        <p:spPr>
          <a:xfrm>
            <a:off x="6427026" y="5778319"/>
            <a:ext cx="105987"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2" name="Oval 71"/>
          <p:cNvSpPr/>
          <p:nvPr/>
        </p:nvSpPr>
        <p:spPr>
          <a:xfrm>
            <a:off x="2455118" y="6737523"/>
            <a:ext cx="187036" cy="16136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3" name="Oval 72"/>
          <p:cNvSpPr/>
          <p:nvPr/>
        </p:nvSpPr>
        <p:spPr>
          <a:xfrm>
            <a:off x="3317312" y="6737523"/>
            <a:ext cx="187036" cy="16136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4" name="Oval 73"/>
          <p:cNvSpPr/>
          <p:nvPr/>
        </p:nvSpPr>
        <p:spPr>
          <a:xfrm>
            <a:off x="4239676" y="6764417"/>
            <a:ext cx="124691" cy="10757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5" name="Oval 74"/>
          <p:cNvSpPr/>
          <p:nvPr/>
        </p:nvSpPr>
        <p:spPr>
          <a:xfrm>
            <a:off x="4967939" y="6656841"/>
            <a:ext cx="374073" cy="32272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6" name="Oval 75"/>
          <p:cNvSpPr/>
          <p:nvPr/>
        </p:nvSpPr>
        <p:spPr>
          <a:xfrm>
            <a:off x="5882870" y="6656841"/>
            <a:ext cx="374073" cy="32272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7" name="TextBox 76"/>
          <p:cNvSpPr txBox="1"/>
          <p:nvPr/>
        </p:nvSpPr>
        <p:spPr>
          <a:xfrm>
            <a:off x="1468856" y="5442648"/>
            <a:ext cx="463630" cy="211596"/>
          </a:xfrm>
          <a:prstGeom prst="rect">
            <a:avLst/>
          </a:prstGeom>
          <a:noFill/>
        </p:spPr>
        <p:txBody>
          <a:bodyPr wrap="square" lIns="57150" tIns="28575" rIns="57150" bIns="28575" rtlCol="0">
            <a:spAutoFit/>
          </a:bodyPr>
          <a:lstStyle/>
          <a:p>
            <a:r>
              <a:rPr lang="en-US" sz="1000" b="1" dirty="0">
                <a:solidFill>
                  <a:schemeClr val="accent2">
                    <a:lumMod val="75000"/>
                  </a:schemeClr>
                </a:solidFill>
              </a:rPr>
              <a:t>Pre</a:t>
            </a:r>
            <a:endParaRPr lang="en-US" sz="900" b="1" dirty="0">
              <a:solidFill>
                <a:schemeClr val="accent2">
                  <a:lumMod val="75000"/>
                </a:schemeClr>
              </a:solidFill>
            </a:endParaRPr>
          </a:p>
        </p:txBody>
      </p:sp>
      <p:sp>
        <p:nvSpPr>
          <p:cNvPr id="78" name="TextBox 77"/>
          <p:cNvSpPr txBox="1"/>
          <p:nvPr/>
        </p:nvSpPr>
        <p:spPr>
          <a:xfrm>
            <a:off x="1468856" y="5648428"/>
            <a:ext cx="463630" cy="211596"/>
          </a:xfrm>
          <a:prstGeom prst="rect">
            <a:avLst/>
          </a:prstGeom>
          <a:noFill/>
        </p:spPr>
        <p:txBody>
          <a:bodyPr wrap="square" lIns="57150" tIns="28575" rIns="57150" bIns="28575" rtlCol="0">
            <a:spAutoFit/>
          </a:bodyPr>
          <a:lstStyle/>
          <a:p>
            <a:r>
              <a:rPr lang="en-US" sz="1000" b="1" dirty="0">
                <a:solidFill>
                  <a:schemeClr val="accent5">
                    <a:lumMod val="50000"/>
                  </a:schemeClr>
                </a:solidFill>
              </a:rPr>
              <a:t>Post</a:t>
            </a:r>
            <a:endParaRPr lang="en-US" sz="900" b="1" dirty="0">
              <a:solidFill>
                <a:schemeClr val="accent5">
                  <a:lumMod val="50000"/>
                </a:schemeClr>
              </a:solidFill>
            </a:endParaRPr>
          </a:p>
        </p:txBody>
      </p:sp>
      <p:sp>
        <p:nvSpPr>
          <p:cNvPr id="79" name="TextBox 78"/>
          <p:cNvSpPr txBox="1"/>
          <p:nvPr/>
        </p:nvSpPr>
        <p:spPr>
          <a:xfrm>
            <a:off x="1468856" y="5945998"/>
            <a:ext cx="549792" cy="303929"/>
          </a:xfrm>
          <a:prstGeom prst="rect">
            <a:avLst/>
          </a:prstGeom>
          <a:noFill/>
        </p:spPr>
        <p:txBody>
          <a:bodyPr wrap="square" lIns="57150" tIns="28575" rIns="57150" bIns="28575" rtlCol="0">
            <a:spAutoFit/>
          </a:bodyPr>
          <a:lstStyle/>
          <a:p>
            <a:r>
              <a:rPr lang="en-US" sz="800" b="1" dirty="0"/>
              <a:t>Pct.</a:t>
            </a:r>
            <a:br>
              <a:rPr lang="en-US" sz="800" b="1" dirty="0"/>
            </a:br>
            <a:r>
              <a:rPr lang="en-US" sz="800" b="1" dirty="0"/>
              <a:t>decrease</a:t>
            </a:r>
          </a:p>
        </p:txBody>
      </p:sp>
      <p:sp>
        <p:nvSpPr>
          <p:cNvPr id="80" name="TextBox 79"/>
          <p:cNvSpPr txBox="1"/>
          <p:nvPr/>
        </p:nvSpPr>
        <p:spPr>
          <a:xfrm>
            <a:off x="1530733" y="6441645"/>
            <a:ext cx="463630" cy="211596"/>
          </a:xfrm>
          <a:prstGeom prst="rect">
            <a:avLst/>
          </a:prstGeom>
          <a:noFill/>
        </p:spPr>
        <p:txBody>
          <a:bodyPr wrap="square" lIns="57150" tIns="28575" rIns="57150" bIns="28575" rtlCol="0">
            <a:spAutoFit/>
          </a:bodyPr>
          <a:lstStyle/>
          <a:p>
            <a:r>
              <a:rPr lang="en-US" sz="1000" b="1" dirty="0">
                <a:solidFill>
                  <a:schemeClr val="accent2">
                    <a:lumMod val="75000"/>
                  </a:schemeClr>
                </a:solidFill>
              </a:rPr>
              <a:t>Pre</a:t>
            </a:r>
            <a:endParaRPr lang="en-US" sz="900" b="1" dirty="0">
              <a:solidFill>
                <a:schemeClr val="accent2">
                  <a:lumMod val="75000"/>
                </a:schemeClr>
              </a:solidFill>
            </a:endParaRPr>
          </a:p>
        </p:txBody>
      </p:sp>
      <p:sp>
        <p:nvSpPr>
          <p:cNvPr id="81" name="TextBox 80"/>
          <p:cNvSpPr txBox="1"/>
          <p:nvPr/>
        </p:nvSpPr>
        <p:spPr>
          <a:xfrm>
            <a:off x="1530733" y="6603640"/>
            <a:ext cx="463630" cy="211596"/>
          </a:xfrm>
          <a:prstGeom prst="rect">
            <a:avLst/>
          </a:prstGeom>
          <a:noFill/>
        </p:spPr>
        <p:txBody>
          <a:bodyPr wrap="square" lIns="57150" tIns="28575" rIns="57150" bIns="28575" rtlCol="0">
            <a:spAutoFit/>
          </a:bodyPr>
          <a:lstStyle/>
          <a:p>
            <a:r>
              <a:rPr lang="en-US" sz="1000" b="1" dirty="0">
                <a:solidFill>
                  <a:schemeClr val="accent5">
                    <a:lumMod val="50000"/>
                  </a:schemeClr>
                </a:solidFill>
              </a:rPr>
              <a:t>Post</a:t>
            </a:r>
            <a:endParaRPr lang="en-US" sz="900" b="1" dirty="0">
              <a:solidFill>
                <a:schemeClr val="accent5">
                  <a:lumMod val="50000"/>
                </a:schemeClr>
              </a:solidFill>
            </a:endParaRPr>
          </a:p>
        </p:txBody>
      </p:sp>
      <p:sp>
        <p:nvSpPr>
          <p:cNvPr id="82" name="TextBox 81"/>
          <p:cNvSpPr txBox="1"/>
          <p:nvPr/>
        </p:nvSpPr>
        <p:spPr>
          <a:xfrm>
            <a:off x="1530733" y="6932484"/>
            <a:ext cx="549792" cy="303929"/>
          </a:xfrm>
          <a:prstGeom prst="rect">
            <a:avLst/>
          </a:prstGeom>
          <a:noFill/>
        </p:spPr>
        <p:txBody>
          <a:bodyPr wrap="square" lIns="57150" tIns="28575" rIns="57150" bIns="28575" rtlCol="0">
            <a:spAutoFit/>
          </a:bodyPr>
          <a:lstStyle/>
          <a:p>
            <a:r>
              <a:rPr lang="en-US" sz="800" b="1" dirty="0"/>
              <a:t>Pct.</a:t>
            </a:r>
            <a:br>
              <a:rPr lang="en-US" sz="800" b="1" dirty="0"/>
            </a:br>
            <a:r>
              <a:rPr lang="en-US" sz="800" b="1" dirty="0"/>
              <a:t>decrease</a:t>
            </a:r>
          </a:p>
        </p:txBody>
      </p:sp>
      <p:sp>
        <p:nvSpPr>
          <p:cNvPr id="83" name="TextBox 82"/>
          <p:cNvSpPr txBox="1"/>
          <p:nvPr/>
        </p:nvSpPr>
        <p:spPr>
          <a:xfrm>
            <a:off x="1874729" y="5419583"/>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4.75</a:t>
            </a:r>
            <a:endParaRPr lang="en-US" sz="800" b="1" dirty="0">
              <a:solidFill>
                <a:schemeClr val="accent2">
                  <a:lumMod val="75000"/>
                </a:schemeClr>
              </a:solidFill>
            </a:endParaRPr>
          </a:p>
        </p:txBody>
      </p:sp>
      <p:sp>
        <p:nvSpPr>
          <p:cNvPr id="84" name="TextBox 83"/>
          <p:cNvSpPr txBox="1"/>
          <p:nvPr/>
        </p:nvSpPr>
        <p:spPr>
          <a:xfrm>
            <a:off x="2316821" y="6417125"/>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4.54</a:t>
            </a:r>
            <a:endParaRPr lang="en-US" sz="800" b="1" dirty="0">
              <a:solidFill>
                <a:schemeClr val="accent2">
                  <a:lumMod val="75000"/>
                </a:schemeClr>
              </a:solidFill>
            </a:endParaRPr>
          </a:p>
        </p:txBody>
      </p:sp>
      <p:sp>
        <p:nvSpPr>
          <p:cNvPr id="85" name="TextBox 84"/>
          <p:cNvSpPr txBox="1"/>
          <p:nvPr/>
        </p:nvSpPr>
        <p:spPr>
          <a:xfrm>
            <a:off x="5373509" y="5420474"/>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4.8</a:t>
            </a:r>
            <a:endParaRPr lang="en-US" sz="800" b="1" dirty="0">
              <a:solidFill>
                <a:schemeClr val="accent2">
                  <a:lumMod val="75000"/>
                </a:schemeClr>
              </a:solidFill>
            </a:endParaRPr>
          </a:p>
        </p:txBody>
      </p:sp>
      <p:sp>
        <p:nvSpPr>
          <p:cNvPr id="86" name="TextBox 85"/>
          <p:cNvSpPr txBox="1"/>
          <p:nvPr/>
        </p:nvSpPr>
        <p:spPr>
          <a:xfrm>
            <a:off x="4498814" y="5502029"/>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2.71</a:t>
            </a:r>
            <a:endParaRPr lang="en-US" sz="800" b="1" dirty="0">
              <a:solidFill>
                <a:schemeClr val="accent2">
                  <a:lumMod val="75000"/>
                </a:schemeClr>
              </a:solidFill>
            </a:endParaRPr>
          </a:p>
        </p:txBody>
      </p:sp>
      <p:sp>
        <p:nvSpPr>
          <p:cNvPr id="87" name="TextBox 86"/>
          <p:cNvSpPr txBox="1"/>
          <p:nvPr/>
        </p:nvSpPr>
        <p:spPr>
          <a:xfrm>
            <a:off x="3624119" y="5458621"/>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4.01</a:t>
            </a:r>
            <a:endParaRPr lang="en-US" sz="800" b="1" dirty="0">
              <a:solidFill>
                <a:schemeClr val="accent2">
                  <a:lumMod val="75000"/>
                </a:schemeClr>
              </a:solidFill>
            </a:endParaRPr>
          </a:p>
        </p:txBody>
      </p:sp>
      <p:sp>
        <p:nvSpPr>
          <p:cNvPr id="88" name="TextBox 87"/>
          <p:cNvSpPr txBox="1"/>
          <p:nvPr/>
        </p:nvSpPr>
        <p:spPr>
          <a:xfrm>
            <a:off x="2741608" y="5444685"/>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3.81</a:t>
            </a:r>
            <a:endParaRPr lang="en-US" sz="800" b="1" dirty="0">
              <a:solidFill>
                <a:schemeClr val="accent2">
                  <a:lumMod val="75000"/>
                </a:schemeClr>
              </a:solidFill>
            </a:endParaRPr>
          </a:p>
        </p:txBody>
      </p:sp>
      <p:sp>
        <p:nvSpPr>
          <p:cNvPr id="89" name="TextBox 88"/>
          <p:cNvSpPr txBox="1"/>
          <p:nvPr/>
        </p:nvSpPr>
        <p:spPr>
          <a:xfrm>
            <a:off x="6256944" y="5505988"/>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2.41</a:t>
            </a:r>
            <a:endParaRPr lang="en-US" sz="800" b="1" dirty="0">
              <a:solidFill>
                <a:schemeClr val="accent2">
                  <a:lumMod val="75000"/>
                </a:schemeClr>
              </a:solidFill>
            </a:endParaRPr>
          </a:p>
        </p:txBody>
      </p:sp>
      <p:sp>
        <p:nvSpPr>
          <p:cNvPr id="90" name="TextBox 89"/>
          <p:cNvSpPr txBox="1"/>
          <p:nvPr/>
        </p:nvSpPr>
        <p:spPr>
          <a:xfrm>
            <a:off x="3179015" y="6404220"/>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4.51</a:t>
            </a:r>
            <a:endParaRPr lang="en-US" sz="800" b="1" dirty="0">
              <a:solidFill>
                <a:schemeClr val="accent2">
                  <a:lumMod val="75000"/>
                </a:schemeClr>
              </a:solidFill>
            </a:endParaRPr>
          </a:p>
        </p:txBody>
      </p:sp>
      <p:sp>
        <p:nvSpPr>
          <p:cNvPr id="91" name="TextBox 90"/>
          <p:cNvSpPr txBox="1"/>
          <p:nvPr/>
        </p:nvSpPr>
        <p:spPr>
          <a:xfrm>
            <a:off x="4070208" y="6461325"/>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3.21</a:t>
            </a:r>
            <a:endParaRPr lang="en-US" sz="800" b="1" dirty="0">
              <a:solidFill>
                <a:schemeClr val="accent2">
                  <a:lumMod val="75000"/>
                </a:schemeClr>
              </a:solidFill>
            </a:endParaRPr>
          </a:p>
        </p:txBody>
      </p:sp>
      <p:sp>
        <p:nvSpPr>
          <p:cNvPr id="92" name="TextBox 91"/>
          <p:cNvSpPr txBox="1"/>
          <p:nvPr/>
        </p:nvSpPr>
        <p:spPr>
          <a:xfrm>
            <a:off x="4925150" y="6431545"/>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4.13</a:t>
            </a:r>
            <a:endParaRPr lang="en-US" sz="800" b="1" dirty="0">
              <a:solidFill>
                <a:schemeClr val="accent2">
                  <a:lumMod val="75000"/>
                </a:schemeClr>
              </a:solidFill>
            </a:endParaRPr>
          </a:p>
        </p:txBody>
      </p:sp>
      <p:sp>
        <p:nvSpPr>
          <p:cNvPr id="93" name="TextBox 92"/>
          <p:cNvSpPr txBox="1"/>
          <p:nvPr/>
        </p:nvSpPr>
        <p:spPr>
          <a:xfrm>
            <a:off x="5835024" y="6431268"/>
            <a:ext cx="463630" cy="196208"/>
          </a:xfrm>
          <a:prstGeom prst="rect">
            <a:avLst/>
          </a:prstGeom>
          <a:noFill/>
        </p:spPr>
        <p:txBody>
          <a:bodyPr wrap="square" lIns="57150" tIns="28575" rIns="57150" bIns="28575" rtlCol="0">
            <a:spAutoFit/>
          </a:bodyPr>
          <a:lstStyle/>
          <a:p>
            <a:pPr algn="ctr"/>
            <a:r>
              <a:rPr lang="en-US" sz="900" b="1" dirty="0">
                <a:solidFill>
                  <a:schemeClr val="accent2">
                    <a:lumMod val="75000"/>
                  </a:schemeClr>
                </a:solidFill>
              </a:rPr>
              <a:t>4.42</a:t>
            </a:r>
            <a:endParaRPr lang="en-US" sz="800" b="1" dirty="0">
              <a:solidFill>
                <a:schemeClr val="accent2">
                  <a:lumMod val="75000"/>
                </a:schemeClr>
              </a:solidFill>
            </a:endParaRPr>
          </a:p>
        </p:txBody>
      </p:sp>
      <p:sp>
        <p:nvSpPr>
          <p:cNvPr id="94" name="TextBox 93"/>
          <p:cNvSpPr txBox="1"/>
          <p:nvPr/>
        </p:nvSpPr>
        <p:spPr>
          <a:xfrm>
            <a:off x="1869892" y="5628069"/>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0.10</a:t>
            </a:r>
            <a:endParaRPr lang="en-US" sz="800" b="1" dirty="0">
              <a:solidFill>
                <a:schemeClr val="accent1">
                  <a:lumMod val="50000"/>
                </a:schemeClr>
              </a:solidFill>
            </a:endParaRPr>
          </a:p>
        </p:txBody>
      </p:sp>
      <p:sp>
        <p:nvSpPr>
          <p:cNvPr id="95" name="TextBox 94"/>
          <p:cNvSpPr txBox="1"/>
          <p:nvPr/>
        </p:nvSpPr>
        <p:spPr>
          <a:xfrm>
            <a:off x="5368672" y="5603941"/>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0.28</a:t>
            </a:r>
            <a:endParaRPr lang="en-US" sz="800" b="1" dirty="0">
              <a:solidFill>
                <a:schemeClr val="accent1">
                  <a:lumMod val="50000"/>
                </a:schemeClr>
              </a:solidFill>
            </a:endParaRPr>
          </a:p>
        </p:txBody>
      </p:sp>
      <p:sp>
        <p:nvSpPr>
          <p:cNvPr id="96" name="TextBox 95"/>
          <p:cNvSpPr txBox="1"/>
          <p:nvPr/>
        </p:nvSpPr>
        <p:spPr>
          <a:xfrm>
            <a:off x="4493977" y="5672194"/>
            <a:ext cx="463630" cy="165430"/>
          </a:xfrm>
          <a:prstGeom prst="rect">
            <a:avLst/>
          </a:prstGeom>
          <a:noFill/>
        </p:spPr>
        <p:txBody>
          <a:bodyPr wrap="square" lIns="57150" tIns="28575" rIns="57150" bIns="28575" rtlCol="0">
            <a:spAutoFit/>
          </a:bodyPr>
          <a:lstStyle/>
          <a:p>
            <a:pPr algn="ctr"/>
            <a:r>
              <a:rPr lang="en-US" sz="700" b="1" dirty="0">
                <a:solidFill>
                  <a:schemeClr val="accent1">
                    <a:lumMod val="50000"/>
                  </a:schemeClr>
                </a:solidFill>
              </a:rPr>
              <a:t>0.11</a:t>
            </a:r>
            <a:endParaRPr lang="en-US" sz="600" b="1" dirty="0">
              <a:solidFill>
                <a:schemeClr val="accent1">
                  <a:lumMod val="50000"/>
                </a:schemeClr>
              </a:solidFill>
            </a:endParaRPr>
          </a:p>
        </p:txBody>
      </p:sp>
      <p:sp>
        <p:nvSpPr>
          <p:cNvPr id="97" name="TextBox 96"/>
          <p:cNvSpPr txBox="1"/>
          <p:nvPr/>
        </p:nvSpPr>
        <p:spPr>
          <a:xfrm>
            <a:off x="3619282" y="5623325"/>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0.17</a:t>
            </a:r>
            <a:endParaRPr lang="en-US" sz="800" b="1" dirty="0">
              <a:solidFill>
                <a:schemeClr val="accent1">
                  <a:lumMod val="50000"/>
                </a:schemeClr>
              </a:solidFill>
            </a:endParaRPr>
          </a:p>
        </p:txBody>
      </p:sp>
      <p:sp>
        <p:nvSpPr>
          <p:cNvPr id="98" name="TextBox 97"/>
          <p:cNvSpPr txBox="1"/>
          <p:nvPr/>
        </p:nvSpPr>
        <p:spPr>
          <a:xfrm>
            <a:off x="2736772" y="5628153"/>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0.10</a:t>
            </a:r>
            <a:endParaRPr lang="en-US" sz="800" b="1" dirty="0">
              <a:solidFill>
                <a:schemeClr val="accent1">
                  <a:lumMod val="50000"/>
                </a:schemeClr>
              </a:solidFill>
            </a:endParaRPr>
          </a:p>
        </p:txBody>
      </p:sp>
      <p:sp>
        <p:nvSpPr>
          <p:cNvPr id="99" name="TextBox 98"/>
          <p:cNvSpPr txBox="1"/>
          <p:nvPr/>
        </p:nvSpPr>
        <p:spPr>
          <a:xfrm>
            <a:off x="6252105" y="5633164"/>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0.18</a:t>
            </a:r>
            <a:endParaRPr lang="en-US" sz="800" b="1" dirty="0">
              <a:solidFill>
                <a:schemeClr val="accent1">
                  <a:lumMod val="50000"/>
                </a:schemeClr>
              </a:solidFill>
            </a:endParaRPr>
          </a:p>
        </p:txBody>
      </p:sp>
      <p:sp>
        <p:nvSpPr>
          <p:cNvPr id="100" name="TextBox 99"/>
          <p:cNvSpPr txBox="1"/>
          <p:nvPr/>
        </p:nvSpPr>
        <p:spPr>
          <a:xfrm>
            <a:off x="2319234" y="6594338"/>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0.40</a:t>
            </a:r>
            <a:endParaRPr lang="en-US" sz="800" b="1" dirty="0">
              <a:solidFill>
                <a:schemeClr val="accent1">
                  <a:lumMod val="50000"/>
                </a:schemeClr>
              </a:solidFill>
            </a:endParaRPr>
          </a:p>
        </p:txBody>
      </p:sp>
      <p:sp>
        <p:nvSpPr>
          <p:cNvPr id="101" name="TextBox 100"/>
          <p:cNvSpPr txBox="1"/>
          <p:nvPr/>
        </p:nvSpPr>
        <p:spPr>
          <a:xfrm>
            <a:off x="3181428" y="6581433"/>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0.46</a:t>
            </a:r>
            <a:endParaRPr lang="en-US" sz="800" b="1" dirty="0">
              <a:solidFill>
                <a:schemeClr val="accent1">
                  <a:lumMod val="50000"/>
                </a:schemeClr>
              </a:solidFill>
            </a:endParaRPr>
          </a:p>
        </p:txBody>
      </p:sp>
      <p:sp>
        <p:nvSpPr>
          <p:cNvPr id="102" name="TextBox 101"/>
          <p:cNvSpPr txBox="1"/>
          <p:nvPr/>
        </p:nvSpPr>
        <p:spPr>
          <a:xfrm>
            <a:off x="4072619" y="6607265"/>
            <a:ext cx="463630" cy="196208"/>
          </a:xfrm>
          <a:prstGeom prst="rect">
            <a:avLst/>
          </a:prstGeom>
          <a:noFill/>
        </p:spPr>
        <p:txBody>
          <a:bodyPr wrap="square" lIns="57150" tIns="28575" rIns="57150" bIns="28575" rtlCol="0">
            <a:spAutoFit/>
          </a:bodyPr>
          <a:lstStyle/>
          <a:p>
            <a:pPr algn="ctr"/>
            <a:r>
              <a:rPr lang="en-US" sz="900" b="1" dirty="0">
                <a:solidFill>
                  <a:schemeClr val="accent1">
                    <a:lumMod val="50000"/>
                  </a:schemeClr>
                </a:solidFill>
              </a:rPr>
              <a:t>0.31</a:t>
            </a:r>
            <a:endParaRPr lang="en-US" sz="800" b="1" dirty="0">
              <a:solidFill>
                <a:schemeClr val="accent1">
                  <a:lumMod val="50000"/>
                </a:schemeClr>
              </a:solidFill>
            </a:endParaRPr>
          </a:p>
        </p:txBody>
      </p:sp>
      <p:sp>
        <p:nvSpPr>
          <p:cNvPr id="103" name="TextBox 102"/>
          <p:cNvSpPr txBox="1"/>
          <p:nvPr/>
        </p:nvSpPr>
        <p:spPr>
          <a:xfrm>
            <a:off x="4920313" y="6696324"/>
            <a:ext cx="463630" cy="196208"/>
          </a:xfrm>
          <a:prstGeom prst="rect">
            <a:avLst/>
          </a:prstGeom>
          <a:noFill/>
        </p:spPr>
        <p:txBody>
          <a:bodyPr wrap="square" lIns="57150" tIns="28575" rIns="57150" bIns="28575" rtlCol="0">
            <a:spAutoFit/>
          </a:bodyPr>
          <a:lstStyle/>
          <a:p>
            <a:pPr algn="ctr"/>
            <a:r>
              <a:rPr lang="en-US" sz="900" b="1" dirty="0">
                <a:solidFill>
                  <a:schemeClr val="bg1"/>
                </a:solidFill>
              </a:rPr>
              <a:t>1.84</a:t>
            </a:r>
            <a:endParaRPr lang="en-US" sz="800" b="1" dirty="0">
              <a:solidFill>
                <a:schemeClr val="bg1"/>
              </a:solidFill>
            </a:endParaRPr>
          </a:p>
        </p:txBody>
      </p:sp>
      <p:sp>
        <p:nvSpPr>
          <p:cNvPr id="104" name="TextBox 103"/>
          <p:cNvSpPr txBox="1"/>
          <p:nvPr/>
        </p:nvSpPr>
        <p:spPr>
          <a:xfrm>
            <a:off x="5837437" y="6696047"/>
            <a:ext cx="463630" cy="196208"/>
          </a:xfrm>
          <a:prstGeom prst="rect">
            <a:avLst/>
          </a:prstGeom>
          <a:noFill/>
        </p:spPr>
        <p:txBody>
          <a:bodyPr wrap="square" lIns="57150" tIns="28575" rIns="57150" bIns="28575" rtlCol="0">
            <a:spAutoFit/>
          </a:bodyPr>
          <a:lstStyle/>
          <a:p>
            <a:pPr algn="ctr"/>
            <a:r>
              <a:rPr lang="en-US" sz="900" b="1" dirty="0">
                <a:solidFill>
                  <a:schemeClr val="bg1"/>
                </a:solidFill>
              </a:rPr>
              <a:t>2.03</a:t>
            </a:r>
            <a:endParaRPr lang="en-US" sz="800" b="1" dirty="0">
              <a:solidFill>
                <a:schemeClr val="bg1"/>
              </a:solidFill>
            </a:endParaRPr>
          </a:p>
        </p:txBody>
      </p:sp>
      <p:sp>
        <p:nvSpPr>
          <p:cNvPr id="105" name="TextBox 104"/>
          <p:cNvSpPr txBox="1"/>
          <p:nvPr/>
        </p:nvSpPr>
        <p:spPr>
          <a:xfrm>
            <a:off x="2330205" y="7051136"/>
            <a:ext cx="463630" cy="226985"/>
          </a:xfrm>
          <a:prstGeom prst="rect">
            <a:avLst/>
          </a:prstGeom>
          <a:noFill/>
        </p:spPr>
        <p:txBody>
          <a:bodyPr wrap="square" lIns="57150" tIns="28575" rIns="57150" bIns="28575" rtlCol="0">
            <a:spAutoFit/>
          </a:bodyPr>
          <a:lstStyle/>
          <a:p>
            <a:pPr algn="ctr"/>
            <a:r>
              <a:rPr lang="en-US" sz="1100" b="1" dirty="0"/>
              <a:t>91%</a:t>
            </a:r>
            <a:endParaRPr lang="en-US" sz="1050" b="1" dirty="0"/>
          </a:p>
        </p:txBody>
      </p:sp>
      <p:sp>
        <p:nvSpPr>
          <p:cNvPr id="106" name="TextBox 105"/>
          <p:cNvSpPr txBox="1"/>
          <p:nvPr/>
        </p:nvSpPr>
        <p:spPr>
          <a:xfrm>
            <a:off x="3192399" y="7051136"/>
            <a:ext cx="463630" cy="226985"/>
          </a:xfrm>
          <a:prstGeom prst="rect">
            <a:avLst/>
          </a:prstGeom>
          <a:noFill/>
        </p:spPr>
        <p:txBody>
          <a:bodyPr wrap="square" lIns="57150" tIns="28575" rIns="57150" bIns="28575" rtlCol="0">
            <a:spAutoFit/>
          </a:bodyPr>
          <a:lstStyle/>
          <a:p>
            <a:pPr algn="ctr"/>
            <a:r>
              <a:rPr lang="en-US" sz="1100" b="1" dirty="0"/>
              <a:t>90%</a:t>
            </a:r>
            <a:endParaRPr lang="en-US" sz="1050" b="1" dirty="0"/>
          </a:p>
        </p:txBody>
      </p:sp>
      <p:sp>
        <p:nvSpPr>
          <p:cNvPr id="107" name="TextBox 106"/>
          <p:cNvSpPr txBox="1"/>
          <p:nvPr/>
        </p:nvSpPr>
        <p:spPr>
          <a:xfrm>
            <a:off x="4083592" y="7051136"/>
            <a:ext cx="463630" cy="226985"/>
          </a:xfrm>
          <a:prstGeom prst="rect">
            <a:avLst/>
          </a:prstGeom>
          <a:noFill/>
        </p:spPr>
        <p:txBody>
          <a:bodyPr wrap="square" lIns="57150" tIns="28575" rIns="57150" bIns="28575" rtlCol="0">
            <a:spAutoFit/>
          </a:bodyPr>
          <a:lstStyle/>
          <a:p>
            <a:pPr algn="ctr"/>
            <a:r>
              <a:rPr lang="en-US" sz="1100" b="1" dirty="0"/>
              <a:t>90%</a:t>
            </a:r>
            <a:endParaRPr lang="en-US" sz="1050" b="1" dirty="0"/>
          </a:p>
        </p:txBody>
      </p:sp>
      <p:sp>
        <p:nvSpPr>
          <p:cNvPr id="108" name="TextBox 107"/>
          <p:cNvSpPr txBox="1"/>
          <p:nvPr/>
        </p:nvSpPr>
        <p:spPr>
          <a:xfrm>
            <a:off x="4938534" y="7051136"/>
            <a:ext cx="463630" cy="226985"/>
          </a:xfrm>
          <a:prstGeom prst="rect">
            <a:avLst/>
          </a:prstGeom>
          <a:noFill/>
        </p:spPr>
        <p:txBody>
          <a:bodyPr wrap="square" lIns="57150" tIns="28575" rIns="57150" bIns="28575" rtlCol="0">
            <a:spAutoFit/>
          </a:bodyPr>
          <a:lstStyle/>
          <a:p>
            <a:pPr algn="ctr"/>
            <a:r>
              <a:rPr lang="en-US" sz="1100" b="1" dirty="0"/>
              <a:t>55%</a:t>
            </a:r>
            <a:endParaRPr lang="en-US" sz="1050" b="1" dirty="0"/>
          </a:p>
        </p:txBody>
      </p:sp>
      <p:sp>
        <p:nvSpPr>
          <p:cNvPr id="109" name="TextBox 108"/>
          <p:cNvSpPr txBox="1"/>
          <p:nvPr/>
        </p:nvSpPr>
        <p:spPr>
          <a:xfrm>
            <a:off x="5848408" y="7051136"/>
            <a:ext cx="463630" cy="226985"/>
          </a:xfrm>
          <a:prstGeom prst="rect">
            <a:avLst/>
          </a:prstGeom>
          <a:noFill/>
        </p:spPr>
        <p:txBody>
          <a:bodyPr wrap="square" lIns="57150" tIns="28575" rIns="57150" bIns="28575" rtlCol="0">
            <a:spAutoFit/>
          </a:bodyPr>
          <a:lstStyle/>
          <a:p>
            <a:pPr algn="ctr"/>
            <a:r>
              <a:rPr lang="en-US" sz="1100" b="1" dirty="0"/>
              <a:t>54%</a:t>
            </a:r>
            <a:endParaRPr lang="en-US" sz="1050" b="1" dirty="0"/>
          </a:p>
        </p:txBody>
      </p:sp>
      <p:sp>
        <p:nvSpPr>
          <p:cNvPr id="110" name="TextBox 109"/>
          <p:cNvSpPr txBox="1"/>
          <p:nvPr/>
        </p:nvSpPr>
        <p:spPr>
          <a:xfrm>
            <a:off x="5392833" y="6049313"/>
            <a:ext cx="463630" cy="226985"/>
          </a:xfrm>
          <a:prstGeom prst="rect">
            <a:avLst/>
          </a:prstGeom>
          <a:noFill/>
        </p:spPr>
        <p:txBody>
          <a:bodyPr wrap="square" lIns="57150" tIns="28575" rIns="57150" bIns="28575" rtlCol="0">
            <a:spAutoFit/>
          </a:bodyPr>
          <a:lstStyle/>
          <a:p>
            <a:pPr algn="ctr"/>
            <a:r>
              <a:rPr lang="en-US" sz="1100" b="1" dirty="0"/>
              <a:t>94%</a:t>
            </a:r>
            <a:endParaRPr lang="en-US" sz="1050" b="1" dirty="0"/>
          </a:p>
        </p:txBody>
      </p:sp>
      <p:sp>
        <p:nvSpPr>
          <p:cNvPr id="111" name="TextBox 110"/>
          <p:cNvSpPr txBox="1"/>
          <p:nvPr/>
        </p:nvSpPr>
        <p:spPr>
          <a:xfrm>
            <a:off x="4518138" y="6049313"/>
            <a:ext cx="463630" cy="226985"/>
          </a:xfrm>
          <a:prstGeom prst="rect">
            <a:avLst/>
          </a:prstGeom>
          <a:noFill/>
        </p:spPr>
        <p:txBody>
          <a:bodyPr wrap="square" lIns="57150" tIns="28575" rIns="57150" bIns="28575" rtlCol="0">
            <a:spAutoFit/>
          </a:bodyPr>
          <a:lstStyle/>
          <a:p>
            <a:pPr algn="ctr"/>
            <a:r>
              <a:rPr lang="en-US" sz="1100" b="1" dirty="0"/>
              <a:t>96%</a:t>
            </a:r>
            <a:endParaRPr lang="en-US" sz="1050" b="1" dirty="0"/>
          </a:p>
        </p:txBody>
      </p:sp>
      <p:sp>
        <p:nvSpPr>
          <p:cNvPr id="112" name="TextBox 111"/>
          <p:cNvSpPr txBox="1"/>
          <p:nvPr/>
        </p:nvSpPr>
        <p:spPr>
          <a:xfrm>
            <a:off x="3643443" y="6049313"/>
            <a:ext cx="463630" cy="226985"/>
          </a:xfrm>
          <a:prstGeom prst="rect">
            <a:avLst/>
          </a:prstGeom>
          <a:noFill/>
        </p:spPr>
        <p:txBody>
          <a:bodyPr wrap="square" lIns="57150" tIns="28575" rIns="57150" bIns="28575" rtlCol="0">
            <a:spAutoFit/>
          </a:bodyPr>
          <a:lstStyle/>
          <a:p>
            <a:pPr algn="ctr"/>
            <a:r>
              <a:rPr lang="en-US" sz="1100" b="1" dirty="0"/>
              <a:t>96%</a:t>
            </a:r>
            <a:endParaRPr lang="en-US" sz="1050" b="1" dirty="0"/>
          </a:p>
        </p:txBody>
      </p:sp>
      <p:sp>
        <p:nvSpPr>
          <p:cNvPr id="113" name="TextBox 112"/>
          <p:cNvSpPr txBox="1"/>
          <p:nvPr/>
        </p:nvSpPr>
        <p:spPr>
          <a:xfrm>
            <a:off x="2760933" y="6049313"/>
            <a:ext cx="463630" cy="226985"/>
          </a:xfrm>
          <a:prstGeom prst="rect">
            <a:avLst/>
          </a:prstGeom>
          <a:noFill/>
        </p:spPr>
        <p:txBody>
          <a:bodyPr wrap="square" lIns="57150" tIns="28575" rIns="57150" bIns="28575" rtlCol="0">
            <a:spAutoFit/>
          </a:bodyPr>
          <a:lstStyle/>
          <a:p>
            <a:pPr algn="ctr"/>
            <a:r>
              <a:rPr lang="en-US" sz="1100" b="1" dirty="0"/>
              <a:t>98%</a:t>
            </a:r>
            <a:endParaRPr lang="en-US" sz="1050" b="1" dirty="0"/>
          </a:p>
        </p:txBody>
      </p:sp>
      <p:sp>
        <p:nvSpPr>
          <p:cNvPr id="114" name="TextBox 113"/>
          <p:cNvSpPr txBox="1"/>
          <p:nvPr/>
        </p:nvSpPr>
        <p:spPr>
          <a:xfrm>
            <a:off x="6276267" y="6049313"/>
            <a:ext cx="463630" cy="226985"/>
          </a:xfrm>
          <a:prstGeom prst="rect">
            <a:avLst/>
          </a:prstGeom>
          <a:noFill/>
        </p:spPr>
        <p:txBody>
          <a:bodyPr wrap="square" lIns="57150" tIns="28575" rIns="57150" bIns="28575" rtlCol="0">
            <a:spAutoFit/>
          </a:bodyPr>
          <a:lstStyle/>
          <a:p>
            <a:pPr algn="ctr"/>
            <a:r>
              <a:rPr lang="en-US" sz="1100" b="1" dirty="0"/>
              <a:t>93%</a:t>
            </a:r>
            <a:endParaRPr lang="en-US" sz="1050" b="1" dirty="0"/>
          </a:p>
        </p:txBody>
      </p:sp>
      <p:sp>
        <p:nvSpPr>
          <p:cNvPr id="115" name="TextBox 114"/>
          <p:cNvSpPr txBox="1"/>
          <p:nvPr/>
        </p:nvSpPr>
        <p:spPr>
          <a:xfrm>
            <a:off x="1878043" y="6051770"/>
            <a:ext cx="463630" cy="226985"/>
          </a:xfrm>
          <a:prstGeom prst="rect">
            <a:avLst/>
          </a:prstGeom>
          <a:noFill/>
        </p:spPr>
        <p:txBody>
          <a:bodyPr wrap="square" lIns="57150" tIns="28575" rIns="57150" bIns="28575" rtlCol="0">
            <a:spAutoFit/>
          </a:bodyPr>
          <a:lstStyle/>
          <a:p>
            <a:pPr algn="ctr"/>
            <a:r>
              <a:rPr lang="en-US" sz="1100" b="1" dirty="0"/>
              <a:t>98%</a:t>
            </a:r>
            <a:endParaRPr lang="en-US" sz="1050" b="1" dirty="0"/>
          </a:p>
        </p:txBody>
      </p:sp>
      <p:cxnSp>
        <p:nvCxnSpPr>
          <p:cNvPr id="117" name="Straight Connector 116"/>
          <p:cNvCxnSpPr/>
          <p:nvPr/>
        </p:nvCxnSpPr>
        <p:spPr>
          <a:xfrm>
            <a:off x="1748049" y="5536468"/>
            <a:ext cx="2318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795071" y="5738949"/>
            <a:ext cx="1870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837711" y="6522286"/>
            <a:ext cx="5611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861874" y="6699499"/>
            <a:ext cx="5611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116198" y="1249525"/>
            <a:ext cx="0" cy="8229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558159" y="1249525"/>
            <a:ext cx="0" cy="8229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453634" y="7405822"/>
            <a:ext cx="723048" cy="196208"/>
          </a:xfrm>
          <a:prstGeom prst="rect">
            <a:avLst/>
          </a:prstGeom>
          <a:noFill/>
        </p:spPr>
        <p:txBody>
          <a:bodyPr wrap="square" lIns="57150" tIns="28575" rIns="57150" bIns="28575" rtlCol="0">
            <a:spAutoFit/>
          </a:bodyPr>
          <a:lstStyle/>
          <a:p>
            <a:r>
              <a:rPr lang="en-US" sz="900" b="1" dirty="0"/>
              <a:t>References</a:t>
            </a:r>
            <a:endParaRPr lang="en-US" sz="800" b="1" dirty="0"/>
          </a:p>
        </p:txBody>
      </p:sp>
      <p:sp>
        <p:nvSpPr>
          <p:cNvPr id="126" name="TextBox 125"/>
          <p:cNvSpPr txBox="1"/>
          <p:nvPr/>
        </p:nvSpPr>
        <p:spPr>
          <a:xfrm>
            <a:off x="1454220" y="7586867"/>
            <a:ext cx="1130000" cy="704039"/>
          </a:xfrm>
          <a:prstGeom prst="rect">
            <a:avLst/>
          </a:prstGeom>
          <a:noFill/>
        </p:spPr>
        <p:txBody>
          <a:bodyPr wrap="square" lIns="57150" tIns="28575" rIns="57150" bIns="28575" rtlCol="0">
            <a:spAutoFit/>
          </a:bodyPr>
          <a:lstStyle/>
          <a:p>
            <a:r>
              <a:rPr lang="en-US" sz="600" dirty="0" err="1"/>
              <a:t>Chouinard</a:t>
            </a:r>
            <a:r>
              <a:rPr lang="en-US" sz="600" dirty="0"/>
              <a:t>, B.D., Zhou, C.I., </a:t>
            </a:r>
            <a:r>
              <a:rPr lang="en-US" sz="600" dirty="0" err="1"/>
              <a:t>Hrybouski</a:t>
            </a:r>
            <a:r>
              <a:rPr lang="en-US" sz="600" dirty="0"/>
              <a:t>, S., Kim, E.S., </a:t>
            </a:r>
            <a:r>
              <a:rPr lang="en-US" sz="600" dirty="0" err="1"/>
              <a:t>Cummine</a:t>
            </a:r>
            <a:r>
              <a:rPr lang="en-US" sz="600" dirty="0"/>
              <a:t>, J. (2012). A functional neuroimaging case study of </a:t>
            </a:r>
            <a:r>
              <a:rPr lang="en-US" sz="600" dirty="0" err="1"/>
              <a:t>Meares</a:t>
            </a:r>
            <a:r>
              <a:rPr lang="en-US" sz="600" dirty="0"/>
              <a:t>-Irlen </a:t>
            </a:r>
            <a:r>
              <a:rPr lang="en-US" sz="600" dirty="0" err="1"/>
              <a:t>sydrome</a:t>
            </a:r>
            <a:r>
              <a:rPr lang="en-US" sz="600" dirty="0"/>
              <a:t>/visual stress (</a:t>
            </a:r>
            <a:r>
              <a:rPr lang="en-US" sz="600" dirty="0" err="1"/>
              <a:t>MISViS</a:t>
            </a:r>
            <a:r>
              <a:rPr lang="en-US" sz="600" dirty="0"/>
              <a:t>) </a:t>
            </a:r>
            <a:r>
              <a:rPr lang="en-US" sz="600" i="1" dirty="0"/>
              <a:t>Brain Topography</a:t>
            </a:r>
            <a:r>
              <a:rPr lang="en-US" sz="600" dirty="0"/>
              <a:t>, 25 (3), 293-307.</a:t>
            </a:r>
            <a:endParaRPr lang="en-US" sz="600" b="1" dirty="0"/>
          </a:p>
        </p:txBody>
      </p:sp>
      <p:sp>
        <p:nvSpPr>
          <p:cNvPr id="127" name="TextBox 126"/>
          <p:cNvSpPr txBox="1"/>
          <p:nvPr/>
        </p:nvSpPr>
        <p:spPr>
          <a:xfrm>
            <a:off x="2508375" y="7586867"/>
            <a:ext cx="1130000" cy="704039"/>
          </a:xfrm>
          <a:prstGeom prst="rect">
            <a:avLst/>
          </a:prstGeom>
          <a:noFill/>
        </p:spPr>
        <p:txBody>
          <a:bodyPr wrap="square" lIns="57150" tIns="28575" rIns="57150" bIns="28575" rtlCol="0">
            <a:spAutoFit/>
          </a:bodyPr>
          <a:lstStyle/>
          <a:p>
            <a:pPr hangingPunct="0"/>
            <a:r>
              <a:rPr lang="en-US" sz="600" dirty="0"/>
              <a:t>Huang, J., </a:t>
            </a:r>
            <a:r>
              <a:rPr lang="en-US" sz="600" dirty="0" err="1"/>
              <a:t>Zong</a:t>
            </a:r>
            <a:r>
              <a:rPr lang="en-US" sz="600" dirty="0"/>
              <a:t>, X., Wilkins, A., Jenkins, B., </a:t>
            </a:r>
            <a:r>
              <a:rPr lang="en-US" sz="600" dirty="0" err="1"/>
              <a:t>Bozoki</a:t>
            </a:r>
            <a:r>
              <a:rPr lang="en-US" sz="600" dirty="0"/>
              <a:t>, A., Cao, Y. (2011). fMRI evidence that precision </a:t>
            </a:r>
            <a:r>
              <a:rPr lang="en-US" sz="600" dirty="0" err="1"/>
              <a:t>opthalmic</a:t>
            </a:r>
            <a:r>
              <a:rPr lang="en-US" sz="600" dirty="0"/>
              <a:t> tints reduce cortical </a:t>
            </a:r>
            <a:r>
              <a:rPr lang="en-US" sz="600" dirty="0" err="1"/>
              <a:t>hyperactivation</a:t>
            </a:r>
            <a:r>
              <a:rPr lang="en-US" sz="600" dirty="0"/>
              <a:t> in migraine. </a:t>
            </a:r>
            <a:r>
              <a:rPr lang="en-US" sz="600" i="1" dirty="0" err="1"/>
              <a:t>Cephalagia</a:t>
            </a:r>
            <a:r>
              <a:rPr lang="en-US" sz="600" i="1" dirty="0"/>
              <a:t>, </a:t>
            </a:r>
            <a:r>
              <a:rPr lang="en-US" sz="600" dirty="0"/>
              <a:t>31(8), 925-36.</a:t>
            </a:r>
          </a:p>
        </p:txBody>
      </p:sp>
      <p:sp>
        <p:nvSpPr>
          <p:cNvPr id="128" name="TextBox 127"/>
          <p:cNvSpPr txBox="1"/>
          <p:nvPr/>
        </p:nvSpPr>
        <p:spPr>
          <a:xfrm>
            <a:off x="3562529" y="7586866"/>
            <a:ext cx="1258369" cy="796372"/>
          </a:xfrm>
          <a:prstGeom prst="rect">
            <a:avLst/>
          </a:prstGeom>
          <a:noFill/>
        </p:spPr>
        <p:txBody>
          <a:bodyPr wrap="square" lIns="57150" tIns="28575" rIns="57150" bIns="28575" rtlCol="0">
            <a:spAutoFit/>
          </a:bodyPr>
          <a:lstStyle/>
          <a:p>
            <a:pPr hangingPunct="0"/>
            <a:r>
              <a:rPr lang="en-US" sz="600" dirty="0"/>
              <a:t>Lewine, J.D., Irlen, H.L., &amp; </a:t>
            </a:r>
            <a:r>
              <a:rPr lang="en-US" sz="600" dirty="0" err="1"/>
              <a:t>Orrison</a:t>
            </a:r>
            <a:r>
              <a:rPr lang="en-US" sz="600" dirty="0"/>
              <a:t>, W.W. (1996).  Visual evoked magnetic fields in </a:t>
            </a:r>
            <a:r>
              <a:rPr lang="en-US" sz="600" dirty="0" err="1"/>
              <a:t>Scotopic</a:t>
            </a:r>
            <a:r>
              <a:rPr lang="en-US" sz="600" dirty="0"/>
              <a:t> sensitivity syndrome. (Available from New Mexico Institute of Neuroimaging. New Mexico Regional Field Medical Center: Albuquerque, NM).</a:t>
            </a:r>
          </a:p>
        </p:txBody>
      </p:sp>
      <p:sp>
        <p:nvSpPr>
          <p:cNvPr id="129" name="TextBox 128"/>
          <p:cNvSpPr txBox="1"/>
          <p:nvPr/>
        </p:nvSpPr>
        <p:spPr>
          <a:xfrm>
            <a:off x="4720593" y="7586867"/>
            <a:ext cx="1119005" cy="704039"/>
          </a:xfrm>
          <a:prstGeom prst="rect">
            <a:avLst/>
          </a:prstGeom>
          <a:noFill/>
        </p:spPr>
        <p:txBody>
          <a:bodyPr wrap="square" lIns="57150" tIns="28575" rIns="57150" bIns="28575" rtlCol="0">
            <a:spAutoFit/>
          </a:bodyPr>
          <a:lstStyle/>
          <a:p>
            <a:r>
              <a:rPr lang="en-US" sz="600" dirty="0"/>
              <a:t>Riddell, P.M., Wilkins, A., and </a:t>
            </a:r>
            <a:r>
              <a:rPr lang="en-US" sz="600" dirty="0" err="1"/>
              <a:t>Hainline</a:t>
            </a:r>
            <a:r>
              <a:rPr lang="en-US" sz="600" dirty="0"/>
              <a:t>, L. (2006). The effect of colored lenses on the visual evoked response in children with visual stress. Optometry and Vision Science, 83(5), 299-305.</a:t>
            </a:r>
            <a:endParaRPr lang="en-US" sz="600" b="1" dirty="0"/>
          </a:p>
        </p:txBody>
      </p:sp>
      <p:sp>
        <p:nvSpPr>
          <p:cNvPr id="130" name="TextBox 129"/>
          <p:cNvSpPr txBox="1"/>
          <p:nvPr/>
        </p:nvSpPr>
        <p:spPr>
          <a:xfrm>
            <a:off x="5808230" y="7586867"/>
            <a:ext cx="1026241" cy="704039"/>
          </a:xfrm>
          <a:prstGeom prst="rect">
            <a:avLst/>
          </a:prstGeom>
          <a:noFill/>
        </p:spPr>
        <p:txBody>
          <a:bodyPr wrap="square" lIns="57150" tIns="28575" rIns="57150" bIns="28575" rtlCol="0">
            <a:spAutoFit/>
          </a:bodyPr>
          <a:lstStyle/>
          <a:p>
            <a:r>
              <a:rPr lang="en-US" sz="600" dirty="0"/>
              <a:t>This work was supported in part by the Semper Fi Foundation. Special thanks to Mauricio Ferreira, PhD, Eugene Oh, and the Hypothesis Group for their analytic contribution.</a:t>
            </a:r>
            <a:endParaRPr lang="en-US" sz="600" b="1" dirty="0"/>
          </a:p>
        </p:txBody>
      </p:sp>
      <p:cxnSp>
        <p:nvCxnSpPr>
          <p:cNvPr id="131" name="Straight Connector 130"/>
          <p:cNvCxnSpPr/>
          <p:nvPr/>
        </p:nvCxnSpPr>
        <p:spPr>
          <a:xfrm>
            <a:off x="5806670" y="7653239"/>
            <a:ext cx="0" cy="64545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5808228" y="7411481"/>
            <a:ext cx="1088738" cy="180819"/>
          </a:xfrm>
          <a:prstGeom prst="rect">
            <a:avLst/>
          </a:prstGeom>
          <a:noFill/>
        </p:spPr>
        <p:txBody>
          <a:bodyPr wrap="square" lIns="57150" tIns="28575" rIns="57150" bIns="28575" rtlCol="0">
            <a:spAutoFit/>
          </a:bodyPr>
          <a:lstStyle/>
          <a:p>
            <a:r>
              <a:rPr lang="en-US" sz="800" b="1" dirty="0"/>
              <a:t>Acknowledgements</a:t>
            </a:r>
            <a:endParaRPr lang="en-US" sz="700" b="1" dirty="0"/>
          </a:p>
        </p:txBody>
      </p:sp>
      <p:pic>
        <p:nvPicPr>
          <p:cNvPr id="133" name="Picture 132"/>
          <p:cNvPicPr/>
          <p:nvPr/>
        </p:nvPicPr>
        <p:blipFill rotWithShape="1">
          <a:blip r:embed="rId3" cstate="print">
            <a:extLst>
              <a:ext uri="{28A0092B-C50C-407E-A947-70E740481C1C}">
                <a14:useLocalDpi xmlns:a14="http://schemas.microsoft.com/office/drawing/2010/main" val="0"/>
              </a:ext>
            </a:extLst>
          </a:blip>
          <a:srcRect t="21931" r="80344" b="72247"/>
          <a:stretch/>
        </p:blipFill>
        <p:spPr bwMode="auto">
          <a:xfrm>
            <a:off x="0" y="1386169"/>
            <a:ext cx="1347989" cy="357799"/>
          </a:xfrm>
          <a:prstGeom prst="rect">
            <a:avLst/>
          </a:prstGeom>
          <a:ln>
            <a:noFill/>
          </a:ln>
          <a:extLst>
            <a:ext uri="{53640926-AAD7-44d8-BBD7-CCE9431645EC}">
              <a14:shadowObscured xmlns:a14="http://schemas.microsoft.com/office/drawing/2010/main" xmlns=""/>
            </a:ext>
          </a:extLst>
        </p:spPr>
      </p:pic>
      <p:sp>
        <p:nvSpPr>
          <p:cNvPr id="12" name="TextBox 11"/>
          <p:cNvSpPr txBox="1"/>
          <p:nvPr/>
        </p:nvSpPr>
        <p:spPr>
          <a:xfrm>
            <a:off x="8701" y="1032230"/>
            <a:ext cx="1463624" cy="380873"/>
          </a:xfrm>
          <a:prstGeom prst="rect">
            <a:avLst/>
          </a:prstGeom>
          <a:noFill/>
        </p:spPr>
        <p:txBody>
          <a:bodyPr wrap="square" lIns="57150" tIns="28575" rIns="57150" bIns="28575" rtlCol="0">
            <a:spAutoFit/>
          </a:bodyPr>
          <a:lstStyle/>
          <a:p>
            <a:r>
              <a:rPr lang="en-US" sz="700" b="1" dirty="0"/>
              <a:t>SANDRA TOSTA, PHD AND HELEN IRLEN, </a:t>
            </a:r>
            <a:r>
              <a:rPr lang="en-US" sz="700" b="1" dirty="0" smtClean="0"/>
              <a:t>MFT, JEFFREY </a:t>
            </a:r>
            <a:r>
              <a:rPr lang="en-US" sz="700" b="1" dirty="0"/>
              <a:t>LEWINE, PHD, JOSHEPH ANNIBALI, MD</a:t>
            </a:r>
          </a:p>
        </p:txBody>
      </p:sp>
      <p:sp>
        <p:nvSpPr>
          <p:cNvPr id="4" name="Rectangle 3"/>
          <p:cNvSpPr/>
          <p:nvPr/>
        </p:nvSpPr>
        <p:spPr>
          <a:xfrm>
            <a:off x="2398820" y="3223506"/>
            <a:ext cx="1207732" cy="100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19976" y="3165653"/>
            <a:ext cx="1796934" cy="215444"/>
          </a:xfrm>
          <a:prstGeom prst="rect">
            <a:avLst/>
          </a:prstGeom>
          <a:noFill/>
        </p:spPr>
        <p:txBody>
          <a:bodyPr wrap="square" rtlCol="0">
            <a:spAutoFit/>
          </a:bodyPr>
          <a:lstStyle/>
          <a:p>
            <a:r>
              <a:rPr lang="en-US" sz="800" b="1" dirty="0"/>
              <a:t>Avg. number of migraines per month</a:t>
            </a:r>
            <a:endParaRPr lang="en-US" sz="700" dirty="0"/>
          </a:p>
        </p:txBody>
      </p:sp>
      <p:sp>
        <p:nvSpPr>
          <p:cNvPr id="8" name="Rectangle 7"/>
          <p:cNvSpPr/>
          <p:nvPr/>
        </p:nvSpPr>
        <p:spPr>
          <a:xfrm>
            <a:off x="4787587" y="3253986"/>
            <a:ext cx="691313" cy="4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001063" y="4081065"/>
            <a:ext cx="691313" cy="4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978206" y="3972450"/>
            <a:ext cx="1290402" cy="200055"/>
          </a:xfrm>
          <a:prstGeom prst="rect">
            <a:avLst/>
          </a:prstGeom>
          <a:noFill/>
        </p:spPr>
        <p:txBody>
          <a:bodyPr wrap="square" rtlCol="0">
            <a:spAutoFit/>
          </a:bodyPr>
          <a:lstStyle/>
          <a:p>
            <a:r>
              <a:rPr lang="en-US" sz="700" b="1" dirty="0"/>
              <a:t>OTC doses per month</a:t>
            </a:r>
            <a:endParaRPr lang="en-US" sz="600" dirty="0"/>
          </a:p>
        </p:txBody>
      </p:sp>
      <p:sp>
        <p:nvSpPr>
          <p:cNvPr id="136" name="Rectangle 135"/>
          <p:cNvSpPr/>
          <p:nvPr/>
        </p:nvSpPr>
        <p:spPr>
          <a:xfrm>
            <a:off x="1634206" y="4083385"/>
            <a:ext cx="1645920" cy="4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62051" y="3972450"/>
            <a:ext cx="2342437" cy="200055"/>
          </a:xfrm>
          <a:prstGeom prst="rect">
            <a:avLst/>
          </a:prstGeom>
          <a:noFill/>
        </p:spPr>
        <p:txBody>
          <a:bodyPr wrap="square" rtlCol="0">
            <a:spAutoFit/>
          </a:bodyPr>
          <a:lstStyle/>
          <a:p>
            <a:r>
              <a:rPr lang="en-US" sz="700" b="1" dirty="0"/>
              <a:t>Percent of the day headaches are experienced (avg.)</a:t>
            </a:r>
            <a:endParaRPr lang="en-US" sz="600" dirty="0"/>
          </a:p>
        </p:txBody>
      </p:sp>
      <p:sp>
        <p:nvSpPr>
          <p:cNvPr id="39" name="TextBox 38"/>
          <p:cNvSpPr txBox="1"/>
          <p:nvPr/>
        </p:nvSpPr>
        <p:spPr>
          <a:xfrm>
            <a:off x="4708409" y="3165653"/>
            <a:ext cx="1290402" cy="215444"/>
          </a:xfrm>
          <a:prstGeom prst="rect">
            <a:avLst/>
          </a:prstGeom>
          <a:noFill/>
        </p:spPr>
        <p:txBody>
          <a:bodyPr wrap="square" rtlCol="0">
            <a:spAutoFit/>
          </a:bodyPr>
          <a:lstStyle/>
          <a:p>
            <a:r>
              <a:rPr lang="en-US" sz="800" b="1" dirty="0"/>
              <a:t>RX doses per month</a:t>
            </a:r>
            <a:endParaRPr lang="en-US" sz="700" dirty="0"/>
          </a:p>
        </p:txBody>
      </p:sp>
      <p:pic>
        <p:nvPicPr>
          <p:cNvPr id="137" name="Picture 136"/>
          <p:cNvPicPr/>
          <p:nvPr/>
        </p:nvPicPr>
        <p:blipFill rotWithShape="1">
          <a:blip r:embed="rId3" cstate="print">
            <a:extLst>
              <a:ext uri="{28A0092B-C50C-407E-A947-70E740481C1C}">
                <a14:useLocalDpi xmlns:a14="http://schemas.microsoft.com/office/drawing/2010/main" val="0"/>
              </a:ext>
            </a:extLst>
          </a:blip>
          <a:srcRect t="13346" b="85910"/>
          <a:stretch/>
        </p:blipFill>
        <p:spPr bwMode="auto">
          <a:xfrm>
            <a:off x="-3562" y="685800"/>
            <a:ext cx="6858001" cy="124599"/>
          </a:xfrm>
          <a:prstGeom prst="rect">
            <a:avLst/>
          </a:prstGeom>
          <a:ln>
            <a:noFill/>
          </a:ln>
          <a:extLst>
            <a:ext uri="{53640926-AAD7-44d8-BBD7-CCE9431645EC}">
              <a14:shadowObscured xmlns:a14="http://schemas.microsoft.com/office/drawing/2010/main" xmlns=""/>
            </a:ext>
          </a:extLst>
        </p:spPr>
      </p:pic>
      <p:sp>
        <p:nvSpPr>
          <p:cNvPr id="14" name="TextBox 13"/>
          <p:cNvSpPr txBox="1"/>
          <p:nvPr/>
        </p:nvSpPr>
        <p:spPr>
          <a:xfrm>
            <a:off x="190500" y="533400"/>
            <a:ext cx="6078277" cy="276999"/>
          </a:xfrm>
          <a:prstGeom prst="rect">
            <a:avLst/>
          </a:prstGeom>
          <a:noFill/>
        </p:spPr>
        <p:txBody>
          <a:bodyPr wrap="square" rtlCol="0">
            <a:spAutoFit/>
          </a:bodyPr>
          <a:lstStyle/>
          <a:p>
            <a:r>
              <a:rPr lang="en-US" sz="1200" b="1" dirty="0" smtClean="0">
                <a:solidFill>
                  <a:schemeClr val="bg1"/>
                </a:solidFill>
              </a:rPr>
              <a:t>A successful intervention for medically-resistant headaches and migraines after brain injury</a:t>
            </a:r>
            <a:endParaRPr lang="en-US" sz="1200" b="1" dirty="0">
              <a:solidFill>
                <a:schemeClr val="bg1"/>
              </a:solidFill>
            </a:endParaRPr>
          </a:p>
        </p:txBody>
      </p:sp>
    </p:spTree>
    <p:extLst>
      <p:ext uri="{BB962C8B-B14F-4D97-AF65-F5344CB8AC3E}">
        <p14:creationId xmlns:p14="http://schemas.microsoft.com/office/powerpoint/2010/main" val="481529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626</TotalTime>
  <Words>1510</Words>
  <Application>Microsoft Macintosh PowerPoint</Application>
  <PresentationFormat>Letter Paper (8.5x11 in)</PresentationFormat>
  <Paragraphs>129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Gothic</vt:lpstr>
      <vt:lpstr>Futura Bk BT</vt:lpstr>
      <vt:lpstr>Wingdings</vt:lpstr>
      <vt:lpstr>Office Theme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S Shamberg</cp:lastModifiedBy>
  <cp:revision>26</cp:revision>
  <cp:lastPrinted>2014-10-13T23:22:31Z</cp:lastPrinted>
  <dcterms:created xsi:type="dcterms:W3CDTF">2014-09-08T19:48:50Z</dcterms:created>
  <dcterms:modified xsi:type="dcterms:W3CDTF">2017-06-28T19:09:25Z</dcterms:modified>
</cp:coreProperties>
</file>